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31" r:id="rId2"/>
    <p:sldId id="329" r:id="rId3"/>
    <p:sldId id="390" r:id="rId4"/>
    <p:sldId id="403" r:id="rId5"/>
    <p:sldId id="427" r:id="rId6"/>
    <p:sldId id="407" r:id="rId7"/>
    <p:sldId id="404" r:id="rId8"/>
    <p:sldId id="410" r:id="rId9"/>
    <p:sldId id="422" r:id="rId10"/>
    <p:sldId id="423" r:id="rId11"/>
    <p:sldId id="420" r:id="rId12"/>
    <p:sldId id="411" r:id="rId13"/>
    <p:sldId id="424" r:id="rId14"/>
    <p:sldId id="408" r:id="rId15"/>
    <p:sldId id="412" r:id="rId16"/>
    <p:sldId id="305" r:id="rId17"/>
    <p:sldId id="376" r:id="rId18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2" autoAdjust="0"/>
    <p:restoredTop sz="94599" autoAdjust="0"/>
  </p:normalViewPr>
  <p:slideViewPr>
    <p:cSldViewPr snapToGrid="0">
      <p:cViewPr varScale="1">
        <p:scale>
          <a:sx n="92" d="100"/>
          <a:sy n="92" d="100"/>
        </p:scale>
        <p:origin x="107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0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A8FB26-CE62-45BC-8CB4-D6AB27746458}" type="datetimeFigureOut">
              <a:rPr lang="en-US" smtClean="0"/>
              <a:t>7/23/2026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452CB7-3D1D-4B9F-A07B-1C73E5CC3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3135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71F1DD-7056-5949-9650-EBE75E85BC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D9B2DE3-E8B0-9241-10D6-5F7C47C9881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1B7D124-23DC-73F9-134E-4134CB5F25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8E7DF5-A93A-0E13-0A3E-5F3412DC14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8B270D-091D-4ED2-8C85-0898DD7D9F21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3605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920AD1-2EF3-BC2B-40EF-4E552E12A4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94BDC28-1313-8954-9234-0B1A127B263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324F3FC-2DA2-87EF-8A77-A5D6FC0612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4805EA-0318-706D-6724-6218363CDB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8B270D-091D-4ED2-8C85-0898DD7D9F21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475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03BE2-6DF3-47DB-B98F-A4D02A6F15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0F4B27-FF67-4EF1-B993-6E489BDA3E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E3653A-063B-49D5-BE14-443FE3810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87A9B-9556-4746-B586-D9B082EAE12E}" type="datetimeFigureOut">
              <a:rPr lang="en-US" smtClean="0"/>
              <a:t>7/23/2026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C9A9D0-8F09-458C-B3DD-B2A775791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F78581-53AF-48BF-BFBE-260AD9A1F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1E5CE-45AC-4B1B-A7F9-5411AD73A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694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C58B6-1F32-43EB-8C7F-6817FF354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3593A0-8A90-4AB7-A41B-D221149CE4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D45DAA-297B-4F80-91D5-1C0700A20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87A9B-9556-4746-B586-D9B082EAE12E}" type="datetimeFigureOut">
              <a:rPr lang="en-US" smtClean="0"/>
              <a:t>7/23/2026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65E1AD-5968-421C-BD4E-C4C8503D7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725377-4E1A-4E06-841C-E2A393306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1E5CE-45AC-4B1B-A7F9-5411AD73A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508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3D52E6F-3ECC-41DF-830D-E8A99E93B1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18AAD8-787F-4DC8-A832-50607B287F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DBF651-8C3D-40D6-A261-ECF7A3C275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87A9B-9556-4746-B586-D9B082EAE12E}" type="datetimeFigureOut">
              <a:rPr lang="en-US" smtClean="0"/>
              <a:t>7/23/2026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42F5C3-8B95-4EFA-BE69-596252D98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BAB415-167D-4A60-AEB6-C4C911CAA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1E5CE-45AC-4B1B-A7F9-5411AD73A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6114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3B6B0-54DE-4F2D-84DD-D06CD3B117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4522" y="298564"/>
            <a:ext cx="4650901" cy="6260873"/>
          </a:xfrm>
        </p:spPr>
        <p:txBody>
          <a:bodyPr anchor="ctr">
            <a:noAutofit/>
          </a:bodyPr>
          <a:lstStyle>
            <a:lvl1pPr algn="ctr">
              <a:defRPr sz="6000"/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44A4473-D4D4-4E24-B542-C5D63C28D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53976" y="457964"/>
            <a:ext cx="6009066" cy="5914582"/>
            <a:chOff x="6153976" y="457964"/>
            <a:chExt cx="6009066" cy="5914582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14CA4A32-A016-460F-8B99-22A5D265B4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2700000">
              <a:off x="9012621" y="2980002"/>
              <a:ext cx="317159" cy="932400"/>
              <a:chOff x="6376988" y="280988"/>
              <a:chExt cx="633413" cy="1862138"/>
            </a:xfrm>
          </p:grpSpPr>
          <p:sp>
            <p:nvSpPr>
              <p:cNvPr id="86" name="Freeform 68">
                <a:extLst>
                  <a:ext uri="{FF2B5EF4-FFF2-40B4-BE49-F238E27FC236}">
                    <a16:creationId xmlns:a16="http://schemas.microsoft.com/office/drawing/2014/main" id="{84DB1BC2-B158-4DA5-9164-843E6B566CE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376988" y="280988"/>
                <a:ext cx="319088" cy="1419225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7" name="Freeform 69">
                <a:extLst>
                  <a:ext uri="{FF2B5EF4-FFF2-40B4-BE49-F238E27FC236}">
                    <a16:creationId xmlns:a16="http://schemas.microsoft.com/office/drawing/2014/main" id="{751FDE2E-D749-401E-B3BA-66B2F523182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696076" y="280988"/>
                <a:ext cx="314325" cy="1419225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8" name="Line 70">
                <a:extLst>
                  <a:ext uri="{FF2B5EF4-FFF2-40B4-BE49-F238E27FC236}">
                    <a16:creationId xmlns:a16="http://schemas.microsoft.com/office/drawing/2014/main" id="{49546377-E2EE-4854-AA84-5575789BAFD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flipV="1">
                <a:off x="6696076" y="280988"/>
                <a:ext cx="0" cy="1862138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4FCC465-42B8-456F-951F-8C51A42F97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324466" y="457964"/>
              <a:ext cx="3838576" cy="5838297"/>
              <a:chOff x="8324466" y="457964"/>
              <a:chExt cx="3838576" cy="5838297"/>
            </a:xfrm>
          </p:grpSpPr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3D7F8A9A-8A53-4FD3-855C-C49B035CE87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rot="10800000">
                <a:off x="11319026" y="5955846"/>
                <a:ext cx="340415" cy="340415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AC347F99-AC7C-4DB2-8AAF-9E2A7AE629C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9015028" y="2840007"/>
                <a:ext cx="2457452" cy="3838576"/>
                <a:chOff x="587375" y="280987"/>
                <a:chExt cx="2457452" cy="3838576"/>
              </a:xfrm>
            </p:grpSpPr>
            <p:sp>
              <p:nvSpPr>
                <p:cNvPr id="64" name="Freeform 64">
                  <a:extLst>
                    <a:ext uri="{FF2B5EF4-FFF2-40B4-BE49-F238E27FC236}">
                      <a16:creationId xmlns:a16="http://schemas.microsoft.com/office/drawing/2014/main" id="{89B06C37-E219-479D-B324-0DC7D056517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2" y="1443038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5" name="Freeform 81">
                  <a:extLst>
                    <a:ext uri="{FF2B5EF4-FFF2-40B4-BE49-F238E27FC236}">
                      <a16:creationId xmlns:a16="http://schemas.microsoft.com/office/drawing/2014/main" id="{29A1D878-CEA2-41DC-8638-A8523167266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205038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6" name="Freeform 61">
                  <a:extLst>
                    <a:ext uri="{FF2B5EF4-FFF2-40B4-BE49-F238E27FC236}">
                      <a16:creationId xmlns:a16="http://schemas.microsoft.com/office/drawing/2014/main" id="{99394209-57ED-4126-A8DC-0862D1FA11E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1443038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7" name="Freeform 78">
                  <a:extLst>
                    <a:ext uri="{FF2B5EF4-FFF2-40B4-BE49-F238E27FC236}">
                      <a16:creationId xmlns:a16="http://schemas.microsoft.com/office/drawing/2014/main" id="{A48B0004-4618-4D71-88D1-A2FEE4F0ADE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205037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8" name="Freeform 84">
                  <a:extLst>
                    <a:ext uri="{FF2B5EF4-FFF2-40B4-BE49-F238E27FC236}">
                      <a16:creationId xmlns:a16="http://schemas.microsoft.com/office/drawing/2014/main" id="{4D1C172B-2446-428A-A518-FE1B5FCE0D3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967038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9" name="Freeform 87">
                  <a:extLst>
                    <a:ext uri="{FF2B5EF4-FFF2-40B4-BE49-F238E27FC236}">
                      <a16:creationId xmlns:a16="http://schemas.microsoft.com/office/drawing/2014/main" id="{E359C795-FCC1-401F-B0B6-F722AE632AAF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967037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0" name="Freeform 60">
                  <a:extLst>
                    <a:ext uri="{FF2B5EF4-FFF2-40B4-BE49-F238E27FC236}">
                      <a16:creationId xmlns:a16="http://schemas.microsoft.com/office/drawing/2014/main" id="{8260D102-71BB-497E-A5CF-743FB59874DF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80987"/>
                  <a:ext cx="319088" cy="1419225"/>
                </a:xfrm>
                <a:custGeom>
                  <a:avLst/>
                  <a:gdLst>
                    <a:gd name="T0" fmla="*/ 0 w 67"/>
                    <a:gd name="T1" fmla="*/ 0 h 298"/>
                    <a:gd name="T2" fmla="*/ 0 w 67"/>
                    <a:gd name="T3" fmla="*/ 298 h 298"/>
                    <a:gd name="T4" fmla="*/ 67 w 67"/>
                    <a:gd name="T5" fmla="*/ 149 h 298"/>
                    <a:gd name="T6" fmla="*/ 0 w 67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7" y="208"/>
                        <a:pt x="67" y="149"/>
                      </a:cubicBezTo>
                      <a:cubicBezTo>
                        <a:pt x="67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1" name="Freeform 59">
                  <a:extLst>
                    <a:ext uri="{FF2B5EF4-FFF2-40B4-BE49-F238E27FC236}">
                      <a16:creationId xmlns:a16="http://schemas.microsoft.com/office/drawing/2014/main" id="{811E3D98-A5FB-4BDE-A07D-A03EB898C67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497013" y="280987"/>
                  <a:ext cx="319088" cy="1419225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2" name="Freeform 62">
                  <a:extLst>
                    <a:ext uri="{FF2B5EF4-FFF2-40B4-BE49-F238E27FC236}">
                      <a16:creationId xmlns:a16="http://schemas.microsoft.com/office/drawing/2014/main" id="{9E48CE7F-B4EF-4629-8706-6838C171EF0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5" y="1390651"/>
                  <a:ext cx="1228725" cy="761999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3" name="Freeform 65">
                  <a:extLst>
                    <a:ext uri="{FF2B5EF4-FFF2-40B4-BE49-F238E27FC236}">
                      <a16:creationId xmlns:a16="http://schemas.microsoft.com/office/drawing/2014/main" id="{C8EBC77A-0887-4128-A73B-2C0165C6F94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1362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0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4" name="Freeform 79">
                  <a:extLst>
                    <a:ext uri="{FF2B5EF4-FFF2-40B4-BE49-F238E27FC236}">
                      <a16:creationId xmlns:a16="http://schemas.microsoft.com/office/drawing/2014/main" id="{7AF3D400-AAAA-47BD-922E-AA3A2AFA302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124075"/>
                  <a:ext cx="1228725" cy="790575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5" name="Freeform 82">
                  <a:extLst>
                    <a:ext uri="{FF2B5EF4-FFF2-40B4-BE49-F238E27FC236}">
                      <a16:creationId xmlns:a16="http://schemas.microsoft.com/office/drawing/2014/main" id="{B0A3E6A0-609D-427D-9D34-E7CF184B4531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124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6" name="Freeform 85">
                  <a:extLst>
                    <a:ext uri="{FF2B5EF4-FFF2-40B4-BE49-F238E27FC236}">
                      <a16:creationId xmlns:a16="http://schemas.microsoft.com/office/drawing/2014/main" id="{DDE08965-A3F4-426A-924B-102A6F6FE27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886075"/>
                  <a:ext cx="1228725" cy="790575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7" name="Freeform 88">
                  <a:extLst>
                    <a:ext uri="{FF2B5EF4-FFF2-40B4-BE49-F238E27FC236}">
                      <a16:creationId xmlns:a16="http://schemas.microsoft.com/office/drawing/2014/main" id="{13FA8E6E-7F53-47E9-9BF8-1CD3130F42B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886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grpSp>
              <p:nvGrpSpPr>
                <p:cNvPr id="78" name="Group 77">
                  <a:extLst>
                    <a:ext uri="{FF2B5EF4-FFF2-40B4-BE49-F238E27FC236}">
                      <a16:creationId xmlns:a16="http://schemas.microsoft.com/office/drawing/2014/main" id="{7A8A9991-EF8F-4128-9DB7-A2FA8CF2F68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 noChangeAspect="1"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587376" y="280988"/>
                  <a:ext cx="2457450" cy="3838575"/>
                  <a:chOff x="587376" y="280988"/>
                  <a:chExt cx="2457450" cy="3838575"/>
                </a:xfrm>
              </p:grpSpPr>
              <p:sp>
                <p:nvSpPr>
                  <p:cNvPr id="79" name="Line 63">
                    <a:extLst>
                      <a:ext uri="{FF2B5EF4-FFF2-40B4-BE49-F238E27FC236}">
                        <a16:creationId xmlns:a16="http://schemas.microsoft.com/office/drawing/2014/main" id="{41E966B6-186E-4D17-B570-969B6951AC0B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1443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80" name="Line 66">
                    <a:extLst>
                      <a:ext uri="{FF2B5EF4-FFF2-40B4-BE49-F238E27FC236}">
                        <a16:creationId xmlns:a16="http://schemas.microsoft.com/office/drawing/2014/main" id="{918B08AD-5F3C-4FC5-8998-8524763C7504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1443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81" name="Line 67">
                    <a:extLst>
                      <a:ext uri="{FF2B5EF4-FFF2-40B4-BE49-F238E27FC236}">
                        <a16:creationId xmlns:a16="http://schemas.microsoft.com/office/drawing/2014/main" id="{EDF72260-B0A1-47A1-9459-FDF4600ACA69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80988"/>
                    <a:ext cx="0" cy="3838575"/>
                  </a:xfrm>
                  <a:prstGeom prst="line">
                    <a:avLst/>
                  </a:prstGeom>
                  <a:noFill/>
                  <a:ln w="12700" cap="flat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82" name="Line 80">
                    <a:extLst>
                      <a:ext uri="{FF2B5EF4-FFF2-40B4-BE49-F238E27FC236}">
                        <a16:creationId xmlns:a16="http://schemas.microsoft.com/office/drawing/2014/main" id="{C6A7FA58-53F7-4C2F-96D5-E97BB3CC6794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2205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83" name="Line 83">
                    <a:extLst>
                      <a:ext uri="{FF2B5EF4-FFF2-40B4-BE49-F238E27FC236}">
                        <a16:creationId xmlns:a16="http://schemas.microsoft.com/office/drawing/2014/main" id="{1B986617-481E-450F-8FAD-CA3086A3E042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205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84" name="Line 86">
                    <a:extLst>
                      <a:ext uri="{FF2B5EF4-FFF2-40B4-BE49-F238E27FC236}">
                        <a16:creationId xmlns:a16="http://schemas.microsoft.com/office/drawing/2014/main" id="{4D24CAEB-B2FE-4796-8E6E-DB5148C380F9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2967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85" name="Line 89">
                    <a:extLst>
                      <a:ext uri="{FF2B5EF4-FFF2-40B4-BE49-F238E27FC236}">
                        <a16:creationId xmlns:a16="http://schemas.microsoft.com/office/drawing/2014/main" id="{3D577B03-E6D9-4FFA-A799-E504CBF8D716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967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</p:grpSp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43509C13-FDEE-45B0-B954-D80D6F38F00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9940728" y="245341"/>
                <a:ext cx="1785984" cy="2211229"/>
                <a:chOff x="3125006" y="3171595"/>
                <a:chExt cx="1785984" cy="2211229"/>
              </a:xfrm>
            </p:grpSpPr>
            <p:grpSp>
              <p:nvGrpSpPr>
                <p:cNvPr id="56" name="Group 55">
                  <a:extLst>
                    <a:ext uri="{FF2B5EF4-FFF2-40B4-BE49-F238E27FC236}">
                      <a16:creationId xmlns:a16="http://schemas.microsoft.com/office/drawing/2014/main" id="{21FF647D-8D8A-43E8-A2E2-46D1117839F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 noChangeAspect="1"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3136819" y="3174345"/>
                  <a:ext cx="1760933" cy="2208479"/>
                  <a:chOff x="4749017" y="2998646"/>
                  <a:chExt cx="1760933" cy="2208479"/>
                </a:xfrm>
              </p:grpSpPr>
              <p:cxnSp>
                <p:nvCxnSpPr>
                  <p:cNvPr id="60" name="Straight Connector 59">
                    <a:extLst>
                      <a:ext uri="{FF2B5EF4-FFF2-40B4-BE49-F238E27FC236}">
                        <a16:creationId xmlns:a16="http://schemas.microsoft.com/office/drawing/2014/main" id="{87B8728B-0A45-4551-99F0-CF33B850DA57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CxnSpPr>
                    <a:cxnSpLocks noChangeAspect="1"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 flipH="1">
                    <a:off x="5630197" y="2998646"/>
                    <a:ext cx="0" cy="2208479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" name="Straight Connector 60">
                    <a:extLst>
                      <a:ext uri="{FF2B5EF4-FFF2-40B4-BE49-F238E27FC236}">
                        <a16:creationId xmlns:a16="http://schemas.microsoft.com/office/drawing/2014/main" id="{CCFAA15D-9EFC-4A70-AC98-CB3EF00C3A4C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CxnSpPr>
                    <a:cxnSpLocks noChangeAspect="1"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 rot="10800000" flipH="1">
                    <a:off x="4749017" y="4416771"/>
                    <a:ext cx="1760933" cy="0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2" name="Rectangle 30">
                    <a:extLst>
                      <a:ext uri="{FF2B5EF4-FFF2-40B4-BE49-F238E27FC236}">
                        <a16:creationId xmlns:a16="http://schemas.microsoft.com/office/drawing/2014/main" id="{AD80CCBD-3F02-48A0-A24E-5971D2295175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13500000">
                    <a:off x="5136242" y="3224252"/>
                    <a:ext cx="987915" cy="987915"/>
                  </a:xfrm>
                  <a:custGeom>
                    <a:avLst/>
                    <a:gdLst>
                      <a:gd name="connsiteX0" fmla="*/ 0 w 1302493"/>
                      <a:gd name="connsiteY0" fmla="*/ 0 h 1302493"/>
                      <a:gd name="connsiteX1" fmla="*/ 1302493 w 1302493"/>
                      <a:gd name="connsiteY1" fmla="*/ 0 h 1302493"/>
                      <a:gd name="connsiteX2" fmla="*/ 1302493 w 1302493"/>
                      <a:gd name="connsiteY2" fmla="*/ 1302493 h 1302493"/>
                      <a:gd name="connsiteX3" fmla="*/ 0 w 1302493"/>
                      <a:gd name="connsiteY3" fmla="*/ 1302493 h 1302493"/>
                      <a:gd name="connsiteX4" fmla="*/ 0 w 1302493"/>
                      <a:gd name="connsiteY4" fmla="*/ 0 h 1302493"/>
                      <a:gd name="connsiteX0" fmla="*/ 1302493 w 1393933"/>
                      <a:gd name="connsiteY0" fmla="*/ 1302493 h 1393933"/>
                      <a:gd name="connsiteX1" fmla="*/ 0 w 1393933"/>
                      <a:gd name="connsiteY1" fmla="*/ 1302493 h 1393933"/>
                      <a:gd name="connsiteX2" fmla="*/ 0 w 1393933"/>
                      <a:gd name="connsiteY2" fmla="*/ 0 h 1393933"/>
                      <a:gd name="connsiteX3" fmla="*/ 1302493 w 1393933"/>
                      <a:gd name="connsiteY3" fmla="*/ 0 h 1393933"/>
                      <a:gd name="connsiteX4" fmla="*/ 1393933 w 1393933"/>
                      <a:gd name="connsiteY4" fmla="*/ 1393933 h 1393933"/>
                      <a:gd name="connsiteX0" fmla="*/ 0 w 1393933"/>
                      <a:gd name="connsiteY0" fmla="*/ 1302493 h 1393933"/>
                      <a:gd name="connsiteX1" fmla="*/ 0 w 1393933"/>
                      <a:gd name="connsiteY1" fmla="*/ 0 h 1393933"/>
                      <a:gd name="connsiteX2" fmla="*/ 1302493 w 1393933"/>
                      <a:gd name="connsiteY2" fmla="*/ 0 h 1393933"/>
                      <a:gd name="connsiteX3" fmla="*/ 1393933 w 1393933"/>
                      <a:gd name="connsiteY3" fmla="*/ 1393933 h 1393933"/>
                      <a:gd name="connsiteX0" fmla="*/ 0 w 1302493"/>
                      <a:gd name="connsiteY0" fmla="*/ 1302493 h 1302493"/>
                      <a:gd name="connsiteX1" fmla="*/ 0 w 1302493"/>
                      <a:gd name="connsiteY1" fmla="*/ 0 h 1302493"/>
                      <a:gd name="connsiteX2" fmla="*/ 1302493 w 1302493"/>
                      <a:gd name="connsiteY2" fmla="*/ 0 h 1302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02493" h="1302493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3" name="Rectangle 30">
                    <a:extLst>
                      <a:ext uri="{FF2B5EF4-FFF2-40B4-BE49-F238E27FC236}">
                        <a16:creationId xmlns:a16="http://schemas.microsoft.com/office/drawing/2014/main" id="{AB5B7D34-5A4E-48DE-8893-0F022E4CC959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13500000">
                    <a:off x="5327037" y="3070731"/>
                    <a:ext cx="606323" cy="606323"/>
                  </a:xfrm>
                  <a:custGeom>
                    <a:avLst/>
                    <a:gdLst>
                      <a:gd name="connsiteX0" fmla="*/ 0 w 1302493"/>
                      <a:gd name="connsiteY0" fmla="*/ 0 h 1302493"/>
                      <a:gd name="connsiteX1" fmla="*/ 1302493 w 1302493"/>
                      <a:gd name="connsiteY1" fmla="*/ 0 h 1302493"/>
                      <a:gd name="connsiteX2" fmla="*/ 1302493 w 1302493"/>
                      <a:gd name="connsiteY2" fmla="*/ 1302493 h 1302493"/>
                      <a:gd name="connsiteX3" fmla="*/ 0 w 1302493"/>
                      <a:gd name="connsiteY3" fmla="*/ 1302493 h 1302493"/>
                      <a:gd name="connsiteX4" fmla="*/ 0 w 1302493"/>
                      <a:gd name="connsiteY4" fmla="*/ 0 h 1302493"/>
                      <a:gd name="connsiteX0" fmla="*/ 1302493 w 1393933"/>
                      <a:gd name="connsiteY0" fmla="*/ 1302493 h 1393933"/>
                      <a:gd name="connsiteX1" fmla="*/ 0 w 1393933"/>
                      <a:gd name="connsiteY1" fmla="*/ 1302493 h 1393933"/>
                      <a:gd name="connsiteX2" fmla="*/ 0 w 1393933"/>
                      <a:gd name="connsiteY2" fmla="*/ 0 h 1393933"/>
                      <a:gd name="connsiteX3" fmla="*/ 1302493 w 1393933"/>
                      <a:gd name="connsiteY3" fmla="*/ 0 h 1393933"/>
                      <a:gd name="connsiteX4" fmla="*/ 1393933 w 1393933"/>
                      <a:gd name="connsiteY4" fmla="*/ 1393933 h 1393933"/>
                      <a:gd name="connsiteX0" fmla="*/ 0 w 1393933"/>
                      <a:gd name="connsiteY0" fmla="*/ 1302493 h 1393933"/>
                      <a:gd name="connsiteX1" fmla="*/ 0 w 1393933"/>
                      <a:gd name="connsiteY1" fmla="*/ 0 h 1393933"/>
                      <a:gd name="connsiteX2" fmla="*/ 1302493 w 1393933"/>
                      <a:gd name="connsiteY2" fmla="*/ 0 h 1393933"/>
                      <a:gd name="connsiteX3" fmla="*/ 1393933 w 1393933"/>
                      <a:gd name="connsiteY3" fmla="*/ 1393933 h 1393933"/>
                      <a:gd name="connsiteX0" fmla="*/ 0 w 1302493"/>
                      <a:gd name="connsiteY0" fmla="*/ 1302493 h 1302493"/>
                      <a:gd name="connsiteX1" fmla="*/ 0 w 1302493"/>
                      <a:gd name="connsiteY1" fmla="*/ 0 h 1302493"/>
                      <a:gd name="connsiteX2" fmla="*/ 1302493 w 1302493"/>
                      <a:gd name="connsiteY2" fmla="*/ 0 h 1302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02493" h="1302493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57" name="Group 56">
                  <a:extLst>
                    <a:ext uri="{FF2B5EF4-FFF2-40B4-BE49-F238E27FC236}">
                      <a16:creationId xmlns:a16="http://schemas.microsoft.com/office/drawing/2014/main" id="{2341ADC6-0CC2-46C0-BA6F-9D991366980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 noChangeAspect="1"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3125006" y="3171595"/>
                  <a:ext cx="1785984" cy="1799739"/>
                  <a:chOff x="6879836" y="3516901"/>
                  <a:chExt cx="1785984" cy="1799739"/>
                </a:xfrm>
              </p:grpSpPr>
              <p:sp>
                <p:nvSpPr>
                  <p:cNvPr id="58" name="Freeform: Shape 57">
                    <a:extLst>
                      <a:ext uri="{FF2B5EF4-FFF2-40B4-BE49-F238E27FC236}">
                        <a16:creationId xmlns:a16="http://schemas.microsoft.com/office/drawing/2014/main" id="{A93316DB-546B-41BA-AD1B-94D5C467023D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6879836" y="3521665"/>
                    <a:ext cx="892801" cy="1794975"/>
                  </a:xfrm>
                  <a:custGeom>
                    <a:avLst/>
                    <a:gdLst>
                      <a:gd name="connsiteX0" fmla="*/ 892801 w 892801"/>
                      <a:gd name="connsiteY0" fmla="*/ 0 h 1794975"/>
                      <a:gd name="connsiteX1" fmla="*/ 892801 w 892801"/>
                      <a:gd name="connsiteY1" fmla="*/ 1434622 h 1794975"/>
                      <a:gd name="connsiteX2" fmla="*/ 845919 w 892801"/>
                      <a:gd name="connsiteY2" fmla="*/ 1533379 h 1794975"/>
                      <a:gd name="connsiteX3" fmla="*/ 440820 w 892801"/>
                      <a:gd name="connsiteY3" fmla="*/ 1794916 h 1794975"/>
                      <a:gd name="connsiteX4" fmla="*/ 379878 w 892801"/>
                      <a:gd name="connsiteY4" fmla="*/ 1791253 h 1794975"/>
                      <a:gd name="connsiteX5" fmla="*/ 763083 w 892801"/>
                      <a:gd name="connsiteY5" fmla="*/ 100140 h 1794975"/>
                      <a:gd name="connsiteX6" fmla="*/ 892801 w 892801"/>
                      <a:gd name="connsiteY6" fmla="*/ 0 h 17949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92801" h="1794975">
                        <a:moveTo>
                          <a:pt x="892801" y="0"/>
                        </a:moveTo>
                        <a:lnTo>
                          <a:pt x="892801" y="1434622"/>
                        </a:lnTo>
                        <a:lnTo>
                          <a:pt x="845919" y="1533379"/>
                        </a:lnTo>
                        <a:cubicBezTo>
                          <a:pt x="735106" y="1711682"/>
                          <a:pt x="584368" y="1792418"/>
                          <a:pt x="440820" y="1794916"/>
                        </a:cubicBezTo>
                        <a:cubicBezTo>
                          <a:pt x="420314" y="1795273"/>
                          <a:pt x="399954" y="1794033"/>
                          <a:pt x="379878" y="1791253"/>
                        </a:cubicBezTo>
                        <a:cubicBezTo>
                          <a:pt x="-41718" y="1732871"/>
                          <a:pt x="-338017" y="995203"/>
                          <a:pt x="763083" y="100140"/>
                        </a:cubicBezTo>
                        <a:lnTo>
                          <a:pt x="89280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9" name="Freeform: Shape 58">
                    <a:extLst>
                      <a:ext uri="{FF2B5EF4-FFF2-40B4-BE49-F238E27FC236}">
                        <a16:creationId xmlns:a16="http://schemas.microsoft.com/office/drawing/2014/main" id="{35105C82-44C4-41C2-96AE-ADE6DD1D7125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7772637" y="3516901"/>
                    <a:ext cx="893183" cy="1795123"/>
                  </a:xfrm>
                  <a:custGeom>
                    <a:avLst/>
                    <a:gdLst>
                      <a:gd name="connsiteX0" fmla="*/ 191 w 893183"/>
                      <a:gd name="connsiteY0" fmla="*/ 0 h 1795123"/>
                      <a:gd name="connsiteX1" fmla="*/ 130101 w 893183"/>
                      <a:gd name="connsiteY1" fmla="*/ 100288 h 1795123"/>
                      <a:gd name="connsiteX2" fmla="*/ 513306 w 893183"/>
                      <a:gd name="connsiteY2" fmla="*/ 1791401 h 1795123"/>
                      <a:gd name="connsiteX3" fmla="*/ 47265 w 893183"/>
                      <a:gd name="connsiteY3" fmla="*/ 1533527 h 1795123"/>
                      <a:gd name="connsiteX4" fmla="*/ 192 w 893183"/>
                      <a:gd name="connsiteY4" fmla="*/ 1434367 h 1795123"/>
                      <a:gd name="connsiteX5" fmla="*/ 192 w 893183"/>
                      <a:gd name="connsiteY5" fmla="*/ 1438981 h 1795123"/>
                      <a:gd name="connsiteX6" fmla="*/ 0 w 893183"/>
                      <a:gd name="connsiteY6" fmla="*/ 1439386 h 1795123"/>
                      <a:gd name="connsiteX7" fmla="*/ 0 w 893183"/>
                      <a:gd name="connsiteY7" fmla="*/ 4764 h 1795123"/>
                      <a:gd name="connsiteX8" fmla="*/ 191 w 893183"/>
                      <a:gd name="connsiteY8" fmla="*/ 4616 h 1795123"/>
                      <a:gd name="connsiteX9" fmla="*/ 191 w 893183"/>
                      <a:gd name="connsiteY9" fmla="*/ 0 h 1795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893183" h="1795123">
                        <a:moveTo>
                          <a:pt x="191" y="0"/>
                        </a:moveTo>
                        <a:lnTo>
                          <a:pt x="130101" y="100288"/>
                        </a:lnTo>
                        <a:cubicBezTo>
                          <a:pt x="1231201" y="995351"/>
                          <a:pt x="934902" y="1733019"/>
                          <a:pt x="513306" y="1791401"/>
                        </a:cubicBezTo>
                        <a:cubicBezTo>
                          <a:pt x="352699" y="1813642"/>
                          <a:pt x="173909" y="1737302"/>
                          <a:pt x="47265" y="1533527"/>
                        </a:cubicBezTo>
                        <a:lnTo>
                          <a:pt x="192" y="1434367"/>
                        </a:lnTo>
                        <a:lnTo>
                          <a:pt x="192" y="1438981"/>
                        </a:lnTo>
                        <a:lnTo>
                          <a:pt x="0" y="1439386"/>
                        </a:lnTo>
                        <a:lnTo>
                          <a:pt x="0" y="4764"/>
                        </a:lnTo>
                        <a:lnTo>
                          <a:pt x="191" y="4616"/>
                        </a:lnTo>
                        <a:lnTo>
                          <a:pt x="19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A7A634F2-054C-4614-9ECB-96BE809893D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5400000">
                <a:off x="10400268" y="1917602"/>
                <a:ext cx="633413" cy="1862138"/>
                <a:chOff x="5959192" y="333389"/>
                <a:chExt cx="633413" cy="1862138"/>
              </a:xfrm>
            </p:grpSpPr>
            <p:grpSp>
              <p:nvGrpSpPr>
                <p:cNvPr id="52" name="Group 51">
                  <a:extLst>
                    <a:ext uri="{FF2B5EF4-FFF2-40B4-BE49-F238E27FC236}">
                      <a16:creationId xmlns:a16="http://schemas.microsoft.com/office/drawing/2014/main" id="{1764AB7F-1912-4909-A04A-C8D125467E1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 noChangeAspect="1"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5959192" y="333389"/>
                  <a:ext cx="633413" cy="1419225"/>
                  <a:chOff x="5959192" y="333389"/>
                  <a:chExt cx="633413" cy="1419225"/>
                </a:xfrm>
              </p:grpSpPr>
              <p:sp>
                <p:nvSpPr>
                  <p:cNvPr id="54" name="Freeform 68">
                    <a:extLst>
                      <a:ext uri="{FF2B5EF4-FFF2-40B4-BE49-F238E27FC236}">
                        <a16:creationId xmlns:a16="http://schemas.microsoft.com/office/drawing/2014/main" id="{6B93639B-DE1C-4A46-A4B5-B88FD6FC2016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959192" y="333389"/>
                    <a:ext cx="319088" cy="1419225"/>
                  </a:xfrm>
                  <a:custGeom>
                    <a:avLst/>
                    <a:gdLst>
                      <a:gd name="T0" fmla="*/ 0 w 67"/>
                      <a:gd name="T1" fmla="*/ 149 h 298"/>
                      <a:gd name="T2" fmla="*/ 67 w 67"/>
                      <a:gd name="T3" fmla="*/ 298 h 298"/>
                      <a:gd name="T4" fmla="*/ 67 w 67"/>
                      <a:gd name="T5" fmla="*/ 0 h 298"/>
                      <a:gd name="T6" fmla="*/ 0 w 67"/>
                      <a:gd name="T7" fmla="*/ 149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7" h="298">
                        <a:moveTo>
                          <a:pt x="0" y="149"/>
                        </a:moveTo>
                        <a:cubicBezTo>
                          <a:pt x="0" y="208"/>
                          <a:pt x="26" y="261"/>
                          <a:pt x="67" y="298"/>
                        </a:cubicBezTo>
                        <a:cubicBezTo>
                          <a:pt x="67" y="0"/>
                          <a:pt x="67" y="0"/>
                          <a:pt x="67" y="0"/>
                        </a:cubicBezTo>
                        <a:cubicBezTo>
                          <a:pt x="26" y="36"/>
                          <a:pt x="0" y="89"/>
                          <a:pt x="0" y="149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55" name="Freeform 69">
                    <a:extLst>
                      <a:ext uri="{FF2B5EF4-FFF2-40B4-BE49-F238E27FC236}">
                        <a16:creationId xmlns:a16="http://schemas.microsoft.com/office/drawing/2014/main" id="{A6C5D17F-13E7-4861-A839-3C56ABD56C49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6278280" y="333389"/>
                    <a:ext cx="314325" cy="1419225"/>
                  </a:xfrm>
                  <a:custGeom>
                    <a:avLst/>
                    <a:gdLst>
                      <a:gd name="T0" fmla="*/ 0 w 66"/>
                      <a:gd name="T1" fmla="*/ 0 h 298"/>
                      <a:gd name="T2" fmla="*/ 0 w 66"/>
                      <a:gd name="T3" fmla="*/ 298 h 298"/>
                      <a:gd name="T4" fmla="*/ 66 w 66"/>
                      <a:gd name="T5" fmla="*/ 149 h 298"/>
                      <a:gd name="T6" fmla="*/ 0 w 66"/>
                      <a:gd name="T7" fmla="*/ 0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6" h="298">
                        <a:moveTo>
                          <a:pt x="0" y="0"/>
                        </a:moveTo>
                        <a:cubicBezTo>
                          <a:pt x="0" y="298"/>
                          <a:pt x="0" y="298"/>
                          <a:pt x="0" y="298"/>
                        </a:cubicBezTo>
                        <a:cubicBezTo>
                          <a:pt x="41" y="261"/>
                          <a:pt x="66" y="208"/>
                          <a:pt x="66" y="149"/>
                        </a:cubicBezTo>
                        <a:cubicBezTo>
                          <a:pt x="66" y="89"/>
                          <a:pt x="41" y="36"/>
                          <a:pt x="0" y="0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53" name="Line 70">
                  <a:extLst>
                    <a:ext uri="{FF2B5EF4-FFF2-40B4-BE49-F238E27FC236}">
                      <a16:creationId xmlns:a16="http://schemas.microsoft.com/office/drawing/2014/main" id="{1C343C91-0F9E-4530-939D-2D9F15DF4A7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278281" y="333389"/>
                  <a:ext cx="0" cy="1862138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92109E9F-E572-4202-B7A6-630155DD5B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0800000">
              <a:off x="6153976" y="534249"/>
              <a:ext cx="3838576" cy="5838297"/>
              <a:chOff x="8324466" y="457964"/>
              <a:chExt cx="3838576" cy="5838297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B4FF54B2-44F5-42F7-8353-111D80A8D22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rot="10800000">
                <a:off x="11319026" y="5955846"/>
                <a:ext cx="340415" cy="340415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19A2BBF4-4F54-4179-B672-AD4C8D58A30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9015028" y="2840007"/>
                <a:ext cx="2457452" cy="3838576"/>
                <a:chOff x="587375" y="280987"/>
                <a:chExt cx="2457452" cy="3838576"/>
              </a:xfrm>
            </p:grpSpPr>
            <p:sp>
              <p:nvSpPr>
                <p:cNvPr id="26" name="Freeform 64">
                  <a:extLst>
                    <a:ext uri="{FF2B5EF4-FFF2-40B4-BE49-F238E27FC236}">
                      <a16:creationId xmlns:a16="http://schemas.microsoft.com/office/drawing/2014/main" id="{2F2D95CF-DAE2-4601-B9A6-233F4F2F307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2" y="1443038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7" name="Freeform 81">
                  <a:extLst>
                    <a:ext uri="{FF2B5EF4-FFF2-40B4-BE49-F238E27FC236}">
                      <a16:creationId xmlns:a16="http://schemas.microsoft.com/office/drawing/2014/main" id="{3CD52B72-C30B-4570-A8AB-78CB884F8D0E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205038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8" name="Freeform 61">
                  <a:extLst>
                    <a:ext uri="{FF2B5EF4-FFF2-40B4-BE49-F238E27FC236}">
                      <a16:creationId xmlns:a16="http://schemas.microsoft.com/office/drawing/2014/main" id="{696A9FBF-C89D-4CF9-A1DC-C0275A3B326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1443038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9" name="Freeform 78">
                  <a:extLst>
                    <a:ext uri="{FF2B5EF4-FFF2-40B4-BE49-F238E27FC236}">
                      <a16:creationId xmlns:a16="http://schemas.microsoft.com/office/drawing/2014/main" id="{C50B0ACE-17B4-4F11-BA43-0159796B8390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205037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0" name="Freeform 84">
                  <a:extLst>
                    <a:ext uri="{FF2B5EF4-FFF2-40B4-BE49-F238E27FC236}">
                      <a16:creationId xmlns:a16="http://schemas.microsoft.com/office/drawing/2014/main" id="{F0346B01-7019-48B2-9BE7-3E90F590FD6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967038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1" name="Freeform 87">
                  <a:extLst>
                    <a:ext uri="{FF2B5EF4-FFF2-40B4-BE49-F238E27FC236}">
                      <a16:creationId xmlns:a16="http://schemas.microsoft.com/office/drawing/2014/main" id="{5C186E4B-7559-4E95-9BDD-7DA75E0873B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967037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2" name="Freeform 60">
                  <a:extLst>
                    <a:ext uri="{FF2B5EF4-FFF2-40B4-BE49-F238E27FC236}">
                      <a16:creationId xmlns:a16="http://schemas.microsoft.com/office/drawing/2014/main" id="{4FFE117A-211E-4BD5-AB76-05026DEC6B5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80987"/>
                  <a:ext cx="319088" cy="1419225"/>
                </a:xfrm>
                <a:custGeom>
                  <a:avLst/>
                  <a:gdLst>
                    <a:gd name="T0" fmla="*/ 0 w 67"/>
                    <a:gd name="T1" fmla="*/ 0 h 298"/>
                    <a:gd name="T2" fmla="*/ 0 w 67"/>
                    <a:gd name="T3" fmla="*/ 298 h 298"/>
                    <a:gd name="T4" fmla="*/ 67 w 67"/>
                    <a:gd name="T5" fmla="*/ 149 h 298"/>
                    <a:gd name="T6" fmla="*/ 0 w 67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7" y="208"/>
                        <a:pt x="67" y="149"/>
                      </a:cubicBezTo>
                      <a:cubicBezTo>
                        <a:pt x="67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3" name="Freeform 59">
                  <a:extLst>
                    <a:ext uri="{FF2B5EF4-FFF2-40B4-BE49-F238E27FC236}">
                      <a16:creationId xmlns:a16="http://schemas.microsoft.com/office/drawing/2014/main" id="{5CC0C412-2859-4E97-924F-291318E6ADF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497013" y="280987"/>
                  <a:ext cx="319088" cy="1419225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4" name="Freeform 62">
                  <a:extLst>
                    <a:ext uri="{FF2B5EF4-FFF2-40B4-BE49-F238E27FC236}">
                      <a16:creationId xmlns:a16="http://schemas.microsoft.com/office/drawing/2014/main" id="{AECE441C-0FBF-4F02-9781-35F2487E3C0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5" y="1390651"/>
                  <a:ext cx="1228725" cy="761999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5" name="Freeform 65">
                  <a:extLst>
                    <a:ext uri="{FF2B5EF4-FFF2-40B4-BE49-F238E27FC236}">
                      <a16:creationId xmlns:a16="http://schemas.microsoft.com/office/drawing/2014/main" id="{951A4317-3E34-41B4-BCD9-E6E0627C188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1362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0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6" name="Freeform 79">
                  <a:extLst>
                    <a:ext uri="{FF2B5EF4-FFF2-40B4-BE49-F238E27FC236}">
                      <a16:creationId xmlns:a16="http://schemas.microsoft.com/office/drawing/2014/main" id="{CE2D40E4-274B-4D43-801B-7B3BAF03E45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124075"/>
                  <a:ext cx="1228725" cy="790575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7" name="Freeform 82">
                  <a:extLst>
                    <a:ext uri="{FF2B5EF4-FFF2-40B4-BE49-F238E27FC236}">
                      <a16:creationId xmlns:a16="http://schemas.microsoft.com/office/drawing/2014/main" id="{2D939FC8-6395-4DCB-B28C-2342BFB72F2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124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8" name="Freeform 85">
                  <a:extLst>
                    <a:ext uri="{FF2B5EF4-FFF2-40B4-BE49-F238E27FC236}">
                      <a16:creationId xmlns:a16="http://schemas.microsoft.com/office/drawing/2014/main" id="{620FEEF2-AE91-48CA-8FE7-B50F83E1CF29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886075"/>
                  <a:ext cx="1228725" cy="790575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9" name="Freeform 88">
                  <a:extLst>
                    <a:ext uri="{FF2B5EF4-FFF2-40B4-BE49-F238E27FC236}">
                      <a16:creationId xmlns:a16="http://schemas.microsoft.com/office/drawing/2014/main" id="{27050D75-D26B-4BD3-A4A5-68DF13E9C13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886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grpSp>
              <p:nvGrpSpPr>
                <p:cNvPr id="40" name="Group 39">
                  <a:extLst>
                    <a:ext uri="{FF2B5EF4-FFF2-40B4-BE49-F238E27FC236}">
                      <a16:creationId xmlns:a16="http://schemas.microsoft.com/office/drawing/2014/main" id="{37668160-F5BE-4756-B84F-C68992BC7A5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 noChangeAspect="1"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587376" y="280988"/>
                  <a:ext cx="2457450" cy="3838575"/>
                  <a:chOff x="587376" y="280988"/>
                  <a:chExt cx="2457450" cy="3838575"/>
                </a:xfrm>
              </p:grpSpPr>
              <p:sp>
                <p:nvSpPr>
                  <p:cNvPr id="41" name="Line 63">
                    <a:extLst>
                      <a:ext uri="{FF2B5EF4-FFF2-40B4-BE49-F238E27FC236}">
                        <a16:creationId xmlns:a16="http://schemas.microsoft.com/office/drawing/2014/main" id="{E7F90261-4A5A-4C39-B4B3-FEBED04E345F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1443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42" name="Line 66">
                    <a:extLst>
                      <a:ext uri="{FF2B5EF4-FFF2-40B4-BE49-F238E27FC236}">
                        <a16:creationId xmlns:a16="http://schemas.microsoft.com/office/drawing/2014/main" id="{71681E7C-A7E8-4F01-9001-3FD1105E1B46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1443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43" name="Line 67">
                    <a:extLst>
                      <a:ext uri="{FF2B5EF4-FFF2-40B4-BE49-F238E27FC236}">
                        <a16:creationId xmlns:a16="http://schemas.microsoft.com/office/drawing/2014/main" id="{901B0597-C838-4481-A49D-E8D85B631C7B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80988"/>
                    <a:ext cx="0" cy="3838575"/>
                  </a:xfrm>
                  <a:prstGeom prst="line">
                    <a:avLst/>
                  </a:prstGeom>
                  <a:noFill/>
                  <a:ln w="12700" cap="flat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44" name="Line 80">
                    <a:extLst>
                      <a:ext uri="{FF2B5EF4-FFF2-40B4-BE49-F238E27FC236}">
                        <a16:creationId xmlns:a16="http://schemas.microsoft.com/office/drawing/2014/main" id="{23C2B0BF-A329-4A97-B3D5-545BC6813E2F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2205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45" name="Line 83">
                    <a:extLst>
                      <a:ext uri="{FF2B5EF4-FFF2-40B4-BE49-F238E27FC236}">
                        <a16:creationId xmlns:a16="http://schemas.microsoft.com/office/drawing/2014/main" id="{DBCCCA80-4FEE-4C79-8AF3-66B97054C84B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205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46" name="Line 86">
                    <a:extLst>
                      <a:ext uri="{FF2B5EF4-FFF2-40B4-BE49-F238E27FC236}">
                        <a16:creationId xmlns:a16="http://schemas.microsoft.com/office/drawing/2014/main" id="{4B9AD13F-808D-4464-989B-F40B3E77B746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2967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47" name="Line 89">
                    <a:extLst>
                      <a:ext uri="{FF2B5EF4-FFF2-40B4-BE49-F238E27FC236}">
                        <a16:creationId xmlns:a16="http://schemas.microsoft.com/office/drawing/2014/main" id="{076473B5-E30F-4635-8789-51368A971BDF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967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</p:grp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EF568995-35CF-4C80-A63C-82B47F1BA1D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9940728" y="245341"/>
                <a:ext cx="1785984" cy="2211229"/>
                <a:chOff x="3125006" y="3171595"/>
                <a:chExt cx="1785984" cy="2211229"/>
              </a:xfrm>
            </p:grpSpPr>
            <p:grpSp>
              <p:nvGrpSpPr>
                <p:cNvPr id="18" name="Group 17">
                  <a:extLst>
                    <a:ext uri="{FF2B5EF4-FFF2-40B4-BE49-F238E27FC236}">
                      <a16:creationId xmlns:a16="http://schemas.microsoft.com/office/drawing/2014/main" id="{99432608-19E2-4A3E-A68B-45C8E5DD471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 noChangeAspect="1"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3136819" y="3174345"/>
                  <a:ext cx="1760933" cy="2208479"/>
                  <a:chOff x="4749017" y="2998646"/>
                  <a:chExt cx="1760933" cy="2208479"/>
                </a:xfrm>
              </p:grpSpPr>
              <p:cxnSp>
                <p:nvCxnSpPr>
                  <p:cNvPr id="22" name="Straight Connector 21">
                    <a:extLst>
                      <a:ext uri="{FF2B5EF4-FFF2-40B4-BE49-F238E27FC236}">
                        <a16:creationId xmlns:a16="http://schemas.microsoft.com/office/drawing/2014/main" id="{127A2810-84DE-450A-986B-DE8AF8AE6F14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CxnSpPr>
                    <a:cxnSpLocks noChangeAspect="1"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 flipH="1">
                    <a:off x="5630197" y="2998646"/>
                    <a:ext cx="0" cy="2208479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" name="Straight Connector 22">
                    <a:extLst>
                      <a:ext uri="{FF2B5EF4-FFF2-40B4-BE49-F238E27FC236}">
                        <a16:creationId xmlns:a16="http://schemas.microsoft.com/office/drawing/2014/main" id="{1A56ED6A-BBD4-4005-A99D-65BCF8047CCA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CxnSpPr>
                    <a:cxnSpLocks noChangeAspect="1"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 rot="10800000" flipH="1">
                    <a:off x="4749017" y="4416771"/>
                    <a:ext cx="1760933" cy="0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4" name="Rectangle 30">
                    <a:extLst>
                      <a:ext uri="{FF2B5EF4-FFF2-40B4-BE49-F238E27FC236}">
                        <a16:creationId xmlns:a16="http://schemas.microsoft.com/office/drawing/2014/main" id="{CFC0629C-AFCE-4D39-87D5-36EF1FE5CF8F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13500000">
                    <a:off x="5136242" y="3224252"/>
                    <a:ext cx="987915" cy="987915"/>
                  </a:xfrm>
                  <a:custGeom>
                    <a:avLst/>
                    <a:gdLst>
                      <a:gd name="connsiteX0" fmla="*/ 0 w 1302493"/>
                      <a:gd name="connsiteY0" fmla="*/ 0 h 1302493"/>
                      <a:gd name="connsiteX1" fmla="*/ 1302493 w 1302493"/>
                      <a:gd name="connsiteY1" fmla="*/ 0 h 1302493"/>
                      <a:gd name="connsiteX2" fmla="*/ 1302493 w 1302493"/>
                      <a:gd name="connsiteY2" fmla="*/ 1302493 h 1302493"/>
                      <a:gd name="connsiteX3" fmla="*/ 0 w 1302493"/>
                      <a:gd name="connsiteY3" fmla="*/ 1302493 h 1302493"/>
                      <a:gd name="connsiteX4" fmla="*/ 0 w 1302493"/>
                      <a:gd name="connsiteY4" fmla="*/ 0 h 1302493"/>
                      <a:gd name="connsiteX0" fmla="*/ 1302493 w 1393933"/>
                      <a:gd name="connsiteY0" fmla="*/ 1302493 h 1393933"/>
                      <a:gd name="connsiteX1" fmla="*/ 0 w 1393933"/>
                      <a:gd name="connsiteY1" fmla="*/ 1302493 h 1393933"/>
                      <a:gd name="connsiteX2" fmla="*/ 0 w 1393933"/>
                      <a:gd name="connsiteY2" fmla="*/ 0 h 1393933"/>
                      <a:gd name="connsiteX3" fmla="*/ 1302493 w 1393933"/>
                      <a:gd name="connsiteY3" fmla="*/ 0 h 1393933"/>
                      <a:gd name="connsiteX4" fmla="*/ 1393933 w 1393933"/>
                      <a:gd name="connsiteY4" fmla="*/ 1393933 h 1393933"/>
                      <a:gd name="connsiteX0" fmla="*/ 0 w 1393933"/>
                      <a:gd name="connsiteY0" fmla="*/ 1302493 h 1393933"/>
                      <a:gd name="connsiteX1" fmla="*/ 0 w 1393933"/>
                      <a:gd name="connsiteY1" fmla="*/ 0 h 1393933"/>
                      <a:gd name="connsiteX2" fmla="*/ 1302493 w 1393933"/>
                      <a:gd name="connsiteY2" fmla="*/ 0 h 1393933"/>
                      <a:gd name="connsiteX3" fmla="*/ 1393933 w 1393933"/>
                      <a:gd name="connsiteY3" fmla="*/ 1393933 h 1393933"/>
                      <a:gd name="connsiteX0" fmla="*/ 0 w 1302493"/>
                      <a:gd name="connsiteY0" fmla="*/ 1302493 h 1302493"/>
                      <a:gd name="connsiteX1" fmla="*/ 0 w 1302493"/>
                      <a:gd name="connsiteY1" fmla="*/ 0 h 1302493"/>
                      <a:gd name="connsiteX2" fmla="*/ 1302493 w 1302493"/>
                      <a:gd name="connsiteY2" fmla="*/ 0 h 1302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02493" h="1302493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5" name="Rectangle 30">
                    <a:extLst>
                      <a:ext uri="{FF2B5EF4-FFF2-40B4-BE49-F238E27FC236}">
                        <a16:creationId xmlns:a16="http://schemas.microsoft.com/office/drawing/2014/main" id="{81F3517A-93AD-4DF3-BEC7-E607A73E5E28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13500000">
                    <a:off x="5327037" y="3070731"/>
                    <a:ext cx="606323" cy="606323"/>
                  </a:xfrm>
                  <a:custGeom>
                    <a:avLst/>
                    <a:gdLst>
                      <a:gd name="connsiteX0" fmla="*/ 0 w 1302493"/>
                      <a:gd name="connsiteY0" fmla="*/ 0 h 1302493"/>
                      <a:gd name="connsiteX1" fmla="*/ 1302493 w 1302493"/>
                      <a:gd name="connsiteY1" fmla="*/ 0 h 1302493"/>
                      <a:gd name="connsiteX2" fmla="*/ 1302493 w 1302493"/>
                      <a:gd name="connsiteY2" fmla="*/ 1302493 h 1302493"/>
                      <a:gd name="connsiteX3" fmla="*/ 0 w 1302493"/>
                      <a:gd name="connsiteY3" fmla="*/ 1302493 h 1302493"/>
                      <a:gd name="connsiteX4" fmla="*/ 0 w 1302493"/>
                      <a:gd name="connsiteY4" fmla="*/ 0 h 1302493"/>
                      <a:gd name="connsiteX0" fmla="*/ 1302493 w 1393933"/>
                      <a:gd name="connsiteY0" fmla="*/ 1302493 h 1393933"/>
                      <a:gd name="connsiteX1" fmla="*/ 0 w 1393933"/>
                      <a:gd name="connsiteY1" fmla="*/ 1302493 h 1393933"/>
                      <a:gd name="connsiteX2" fmla="*/ 0 w 1393933"/>
                      <a:gd name="connsiteY2" fmla="*/ 0 h 1393933"/>
                      <a:gd name="connsiteX3" fmla="*/ 1302493 w 1393933"/>
                      <a:gd name="connsiteY3" fmla="*/ 0 h 1393933"/>
                      <a:gd name="connsiteX4" fmla="*/ 1393933 w 1393933"/>
                      <a:gd name="connsiteY4" fmla="*/ 1393933 h 1393933"/>
                      <a:gd name="connsiteX0" fmla="*/ 0 w 1393933"/>
                      <a:gd name="connsiteY0" fmla="*/ 1302493 h 1393933"/>
                      <a:gd name="connsiteX1" fmla="*/ 0 w 1393933"/>
                      <a:gd name="connsiteY1" fmla="*/ 0 h 1393933"/>
                      <a:gd name="connsiteX2" fmla="*/ 1302493 w 1393933"/>
                      <a:gd name="connsiteY2" fmla="*/ 0 h 1393933"/>
                      <a:gd name="connsiteX3" fmla="*/ 1393933 w 1393933"/>
                      <a:gd name="connsiteY3" fmla="*/ 1393933 h 1393933"/>
                      <a:gd name="connsiteX0" fmla="*/ 0 w 1302493"/>
                      <a:gd name="connsiteY0" fmla="*/ 1302493 h 1302493"/>
                      <a:gd name="connsiteX1" fmla="*/ 0 w 1302493"/>
                      <a:gd name="connsiteY1" fmla="*/ 0 h 1302493"/>
                      <a:gd name="connsiteX2" fmla="*/ 1302493 w 1302493"/>
                      <a:gd name="connsiteY2" fmla="*/ 0 h 1302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02493" h="1302493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19" name="Group 18">
                  <a:extLst>
                    <a:ext uri="{FF2B5EF4-FFF2-40B4-BE49-F238E27FC236}">
                      <a16:creationId xmlns:a16="http://schemas.microsoft.com/office/drawing/2014/main" id="{4CBBC251-E8DD-438C-8733-7D65F461A449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 noChangeAspect="1"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3125006" y="3171595"/>
                  <a:ext cx="1785984" cy="1799739"/>
                  <a:chOff x="6879836" y="3516901"/>
                  <a:chExt cx="1785984" cy="1799739"/>
                </a:xfrm>
              </p:grpSpPr>
              <p:sp>
                <p:nvSpPr>
                  <p:cNvPr id="20" name="Freeform: Shape 19">
                    <a:extLst>
                      <a:ext uri="{FF2B5EF4-FFF2-40B4-BE49-F238E27FC236}">
                        <a16:creationId xmlns:a16="http://schemas.microsoft.com/office/drawing/2014/main" id="{6A94A4D4-EFFA-4AE2-B533-75F01F0F006D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6879836" y="3521665"/>
                    <a:ext cx="892801" cy="1794975"/>
                  </a:xfrm>
                  <a:custGeom>
                    <a:avLst/>
                    <a:gdLst>
                      <a:gd name="connsiteX0" fmla="*/ 892801 w 892801"/>
                      <a:gd name="connsiteY0" fmla="*/ 0 h 1794975"/>
                      <a:gd name="connsiteX1" fmla="*/ 892801 w 892801"/>
                      <a:gd name="connsiteY1" fmla="*/ 1434622 h 1794975"/>
                      <a:gd name="connsiteX2" fmla="*/ 845919 w 892801"/>
                      <a:gd name="connsiteY2" fmla="*/ 1533379 h 1794975"/>
                      <a:gd name="connsiteX3" fmla="*/ 440820 w 892801"/>
                      <a:gd name="connsiteY3" fmla="*/ 1794916 h 1794975"/>
                      <a:gd name="connsiteX4" fmla="*/ 379878 w 892801"/>
                      <a:gd name="connsiteY4" fmla="*/ 1791253 h 1794975"/>
                      <a:gd name="connsiteX5" fmla="*/ 763083 w 892801"/>
                      <a:gd name="connsiteY5" fmla="*/ 100140 h 1794975"/>
                      <a:gd name="connsiteX6" fmla="*/ 892801 w 892801"/>
                      <a:gd name="connsiteY6" fmla="*/ 0 h 17949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92801" h="1794975">
                        <a:moveTo>
                          <a:pt x="892801" y="0"/>
                        </a:moveTo>
                        <a:lnTo>
                          <a:pt x="892801" y="1434622"/>
                        </a:lnTo>
                        <a:lnTo>
                          <a:pt x="845919" y="1533379"/>
                        </a:lnTo>
                        <a:cubicBezTo>
                          <a:pt x="735106" y="1711682"/>
                          <a:pt x="584368" y="1792418"/>
                          <a:pt x="440820" y="1794916"/>
                        </a:cubicBezTo>
                        <a:cubicBezTo>
                          <a:pt x="420314" y="1795273"/>
                          <a:pt x="399954" y="1794033"/>
                          <a:pt x="379878" y="1791253"/>
                        </a:cubicBezTo>
                        <a:cubicBezTo>
                          <a:pt x="-41718" y="1732871"/>
                          <a:pt x="-338017" y="995203"/>
                          <a:pt x="763083" y="100140"/>
                        </a:cubicBezTo>
                        <a:lnTo>
                          <a:pt x="89280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1" name="Freeform: Shape 20">
                    <a:extLst>
                      <a:ext uri="{FF2B5EF4-FFF2-40B4-BE49-F238E27FC236}">
                        <a16:creationId xmlns:a16="http://schemas.microsoft.com/office/drawing/2014/main" id="{1F4B0E1D-2F9C-444A-ADBA-BDE9F01D8DD3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7772637" y="3516901"/>
                    <a:ext cx="893183" cy="1795123"/>
                  </a:xfrm>
                  <a:custGeom>
                    <a:avLst/>
                    <a:gdLst>
                      <a:gd name="connsiteX0" fmla="*/ 191 w 893183"/>
                      <a:gd name="connsiteY0" fmla="*/ 0 h 1795123"/>
                      <a:gd name="connsiteX1" fmla="*/ 130101 w 893183"/>
                      <a:gd name="connsiteY1" fmla="*/ 100288 h 1795123"/>
                      <a:gd name="connsiteX2" fmla="*/ 513306 w 893183"/>
                      <a:gd name="connsiteY2" fmla="*/ 1791401 h 1795123"/>
                      <a:gd name="connsiteX3" fmla="*/ 47265 w 893183"/>
                      <a:gd name="connsiteY3" fmla="*/ 1533527 h 1795123"/>
                      <a:gd name="connsiteX4" fmla="*/ 192 w 893183"/>
                      <a:gd name="connsiteY4" fmla="*/ 1434367 h 1795123"/>
                      <a:gd name="connsiteX5" fmla="*/ 192 w 893183"/>
                      <a:gd name="connsiteY5" fmla="*/ 1438981 h 1795123"/>
                      <a:gd name="connsiteX6" fmla="*/ 0 w 893183"/>
                      <a:gd name="connsiteY6" fmla="*/ 1439386 h 1795123"/>
                      <a:gd name="connsiteX7" fmla="*/ 0 w 893183"/>
                      <a:gd name="connsiteY7" fmla="*/ 4764 h 1795123"/>
                      <a:gd name="connsiteX8" fmla="*/ 191 w 893183"/>
                      <a:gd name="connsiteY8" fmla="*/ 4616 h 1795123"/>
                      <a:gd name="connsiteX9" fmla="*/ 191 w 893183"/>
                      <a:gd name="connsiteY9" fmla="*/ 0 h 1795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893183" h="1795123">
                        <a:moveTo>
                          <a:pt x="191" y="0"/>
                        </a:moveTo>
                        <a:lnTo>
                          <a:pt x="130101" y="100288"/>
                        </a:lnTo>
                        <a:cubicBezTo>
                          <a:pt x="1231201" y="995351"/>
                          <a:pt x="934902" y="1733019"/>
                          <a:pt x="513306" y="1791401"/>
                        </a:cubicBezTo>
                        <a:cubicBezTo>
                          <a:pt x="352699" y="1813642"/>
                          <a:pt x="173909" y="1737302"/>
                          <a:pt x="47265" y="1533527"/>
                        </a:cubicBezTo>
                        <a:lnTo>
                          <a:pt x="192" y="1434367"/>
                        </a:lnTo>
                        <a:lnTo>
                          <a:pt x="192" y="1438981"/>
                        </a:lnTo>
                        <a:lnTo>
                          <a:pt x="0" y="1439386"/>
                        </a:lnTo>
                        <a:lnTo>
                          <a:pt x="0" y="4764"/>
                        </a:lnTo>
                        <a:lnTo>
                          <a:pt x="191" y="4616"/>
                        </a:lnTo>
                        <a:lnTo>
                          <a:pt x="19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5F5ACA0E-A5DF-4015-8FD4-FA7A53E9D1A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5400000">
                <a:off x="10400268" y="1917602"/>
                <a:ext cx="633413" cy="1862138"/>
                <a:chOff x="5959192" y="333389"/>
                <a:chExt cx="633413" cy="1862138"/>
              </a:xfrm>
            </p:grpSpPr>
            <p:grpSp>
              <p:nvGrpSpPr>
                <p:cNvPr id="14" name="Group 13">
                  <a:extLst>
                    <a:ext uri="{FF2B5EF4-FFF2-40B4-BE49-F238E27FC236}">
                      <a16:creationId xmlns:a16="http://schemas.microsoft.com/office/drawing/2014/main" id="{5A4DCFFD-FD3C-42EA-862E-5B792D9020AF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 noChangeAspect="1"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5959192" y="333389"/>
                  <a:ext cx="633413" cy="1419225"/>
                  <a:chOff x="5959192" y="333389"/>
                  <a:chExt cx="633413" cy="1419225"/>
                </a:xfrm>
              </p:grpSpPr>
              <p:sp>
                <p:nvSpPr>
                  <p:cNvPr id="16" name="Freeform 68">
                    <a:extLst>
                      <a:ext uri="{FF2B5EF4-FFF2-40B4-BE49-F238E27FC236}">
                        <a16:creationId xmlns:a16="http://schemas.microsoft.com/office/drawing/2014/main" id="{0089A8F3-7530-4C17-848C-580015C3EDCE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959192" y="333389"/>
                    <a:ext cx="319088" cy="1419225"/>
                  </a:xfrm>
                  <a:custGeom>
                    <a:avLst/>
                    <a:gdLst>
                      <a:gd name="T0" fmla="*/ 0 w 67"/>
                      <a:gd name="T1" fmla="*/ 149 h 298"/>
                      <a:gd name="T2" fmla="*/ 67 w 67"/>
                      <a:gd name="T3" fmla="*/ 298 h 298"/>
                      <a:gd name="T4" fmla="*/ 67 w 67"/>
                      <a:gd name="T5" fmla="*/ 0 h 298"/>
                      <a:gd name="T6" fmla="*/ 0 w 67"/>
                      <a:gd name="T7" fmla="*/ 149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7" h="298">
                        <a:moveTo>
                          <a:pt x="0" y="149"/>
                        </a:moveTo>
                        <a:cubicBezTo>
                          <a:pt x="0" y="208"/>
                          <a:pt x="26" y="261"/>
                          <a:pt x="67" y="298"/>
                        </a:cubicBezTo>
                        <a:cubicBezTo>
                          <a:pt x="67" y="0"/>
                          <a:pt x="67" y="0"/>
                          <a:pt x="67" y="0"/>
                        </a:cubicBezTo>
                        <a:cubicBezTo>
                          <a:pt x="26" y="36"/>
                          <a:pt x="0" y="89"/>
                          <a:pt x="0" y="149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7" name="Freeform 69">
                    <a:extLst>
                      <a:ext uri="{FF2B5EF4-FFF2-40B4-BE49-F238E27FC236}">
                        <a16:creationId xmlns:a16="http://schemas.microsoft.com/office/drawing/2014/main" id="{61D8EA0C-1521-4C6D-8C09-DD6D8F1F2219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6278280" y="333389"/>
                    <a:ext cx="314325" cy="1419225"/>
                  </a:xfrm>
                  <a:custGeom>
                    <a:avLst/>
                    <a:gdLst>
                      <a:gd name="T0" fmla="*/ 0 w 66"/>
                      <a:gd name="T1" fmla="*/ 0 h 298"/>
                      <a:gd name="T2" fmla="*/ 0 w 66"/>
                      <a:gd name="T3" fmla="*/ 298 h 298"/>
                      <a:gd name="T4" fmla="*/ 66 w 66"/>
                      <a:gd name="T5" fmla="*/ 149 h 298"/>
                      <a:gd name="T6" fmla="*/ 0 w 66"/>
                      <a:gd name="T7" fmla="*/ 0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6" h="298">
                        <a:moveTo>
                          <a:pt x="0" y="0"/>
                        </a:moveTo>
                        <a:cubicBezTo>
                          <a:pt x="0" y="298"/>
                          <a:pt x="0" y="298"/>
                          <a:pt x="0" y="298"/>
                        </a:cubicBezTo>
                        <a:cubicBezTo>
                          <a:pt x="41" y="261"/>
                          <a:pt x="66" y="208"/>
                          <a:pt x="66" y="149"/>
                        </a:cubicBezTo>
                        <a:cubicBezTo>
                          <a:pt x="66" y="89"/>
                          <a:pt x="41" y="36"/>
                          <a:pt x="0" y="0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15" name="Line 70">
                  <a:extLst>
                    <a:ext uri="{FF2B5EF4-FFF2-40B4-BE49-F238E27FC236}">
                      <a16:creationId xmlns:a16="http://schemas.microsoft.com/office/drawing/2014/main" id="{517033B6-6B8A-4BD6-9A52-BF9E9EFBD486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278281" y="333389"/>
                  <a:ext cx="0" cy="1862138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643873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D8FD82-51B8-499B-9B2B-EB3F4E4E2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133E38-0D51-4806-9811-84FB8C79DD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7FC667-41AA-43D3-A18A-31BD7CB1C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87A9B-9556-4746-B586-D9B082EAE12E}" type="datetimeFigureOut">
              <a:rPr lang="en-US" smtClean="0"/>
              <a:t>7/23/2026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0B7F27-A99A-4D84-A759-BB997E311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4B42CF-C691-4728-9426-30D0DCB20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1E5CE-45AC-4B1B-A7F9-5411AD73A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115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A544A-1E51-4B1D-A582-2A6F25D4E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53F70F-2A66-4599-BB58-ACC55C921D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1B7043-C107-4E0B-B15D-2FF1F1D8E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87A9B-9556-4746-B586-D9B082EAE12E}" type="datetimeFigureOut">
              <a:rPr lang="en-US" smtClean="0"/>
              <a:t>7/23/2026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B18A8D-E1F3-4CFF-8A3F-3CE7A3A8B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1ECA33-E832-480A-A98E-E6DB1EBDF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1E5CE-45AC-4B1B-A7F9-5411AD73A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894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8DB1B-0EE7-4065-A324-6BD21D235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3468DB-6741-4D68-BCEA-F831347D59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D74328-7C64-4BF4-AF3C-6BC84C004C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197ABB-0305-46D1-B01E-E11608233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87A9B-9556-4746-B586-D9B082EAE12E}" type="datetimeFigureOut">
              <a:rPr lang="en-US" smtClean="0"/>
              <a:t>7/23/2026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BF5BDC-A717-4A01-8100-2219053D9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2BF9F7-F633-4A0C-92BB-44C03396C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1E5CE-45AC-4B1B-A7F9-5411AD73A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427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865550-A7C9-45C4-AC72-33B3619C4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C3C7F9-F94F-4A2B-85FE-A7FAAF8326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1E51D9-9A17-4758-8D44-A3CAFF9E5A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F16729-6CD3-4158-BAF0-9E6A286F29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4E2EBD-6141-4E77-9DFF-686FD97D97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CFB0FF7-BEFA-48B7-9F57-7CC1D2FDC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87A9B-9556-4746-B586-D9B082EAE12E}" type="datetimeFigureOut">
              <a:rPr lang="en-US" smtClean="0"/>
              <a:t>7/23/2026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0FE3BC0-068C-4998-970D-684409DD5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E37586-89B0-4E0E-9A66-F6646718C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1E5CE-45AC-4B1B-A7F9-5411AD73A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505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7CDC0-7432-4A5A-ABD6-E8A9F89CB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89B6EC-626F-46C0-A757-37C9E3114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87A9B-9556-4746-B586-D9B082EAE12E}" type="datetimeFigureOut">
              <a:rPr lang="en-US" smtClean="0"/>
              <a:t>7/23/2026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D4988B-366A-4C7B-A7C2-60CE6A068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F285EC-0AC3-49E0-AF4D-5399D709D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1E5CE-45AC-4B1B-A7F9-5411AD73A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72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324B37-61AE-4738-AC3B-7B02B9B15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87A9B-9556-4746-B586-D9B082EAE12E}" type="datetimeFigureOut">
              <a:rPr lang="en-US" smtClean="0"/>
              <a:t>7/23/2026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A2299B-6B5A-43C1-8DE8-F15637D37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784B90-528A-4A8F-BB6E-200E6F59A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1E5CE-45AC-4B1B-A7F9-5411AD73A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544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86962-7193-40E3-A10B-CC5631E9A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B80AA1-C629-4316-B936-6F48A8409A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C86D9C-8B6B-4FAA-9EAA-A3C3D90A7A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40BD4E-3360-4E56-8524-1ECFEC25E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87A9B-9556-4746-B586-D9B082EAE12E}" type="datetimeFigureOut">
              <a:rPr lang="en-US" smtClean="0"/>
              <a:t>7/23/2026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C13678-580A-4121-A1E0-B24E8CBAF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F90F21-6BD2-4FE9-8080-AB94ADDED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1E5CE-45AC-4B1B-A7F9-5411AD73A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623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5344A-FF3A-476A-9FC9-4173FB294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89457EE-2332-4FA2-8911-E046D84913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D41EBD-147F-4C4C-A6EF-09AA098C86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D42A08-941C-4434-9D35-2D8EC430E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87A9B-9556-4746-B586-D9B082EAE12E}" type="datetimeFigureOut">
              <a:rPr lang="en-US" smtClean="0"/>
              <a:t>7/23/2026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AFFB88-A801-47AF-96FB-72D15DD1A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427B62-BD5B-401B-9130-C87E7F30A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1E5CE-45AC-4B1B-A7F9-5411AD73A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383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52E8C26-9C23-49B5-936F-DA3778027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88FF0E-9AAE-485F-A908-7195905CE7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AF18E5-8DC5-4D31-A01F-725A4A3875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787A9B-9556-4746-B586-D9B082EAE12E}" type="datetimeFigureOut">
              <a:rPr lang="en-US" smtClean="0"/>
              <a:t>7/23/2026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BA93CB-3B23-4F21-8430-4B0D3AB4B1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C561CB-2D93-42F7-ADA2-CC45E50B85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61E5CE-45AC-4B1B-A7F9-5411AD73A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67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mailto:loutulga@gmail.com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45305-6AD3-47A8-85E7-FABFF837E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/>
              <a:t>        Achieve New Heights  with Lou’s </a:t>
            </a:r>
            <a:br>
              <a:rPr lang="en-US" b="1" dirty="0"/>
            </a:br>
            <a:r>
              <a:rPr lang="en-US" b="1" dirty="0"/>
              <a:t>    Top-Rated Real Estate Education Courses—All by Zoom and ONLY $20 Each!</a:t>
            </a:r>
            <a:endParaRPr lang="en-US" dirty="0"/>
          </a:p>
        </p:txBody>
      </p:sp>
      <p:pic>
        <p:nvPicPr>
          <p:cNvPr id="7" name="Content Placeholder 6" descr="A cable car above a forest&#10;&#10;Description automatically generated with low confidence">
            <a:extLst>
              <a:ext uri="{FF2B5EF4-FFF2-40B4-BE49-F238E27FC236}">
                <a16:creationId xmlns:a16="http://schemas.microsoft.com/office/drawing/2014/main" id="{E87D1943-FC33-4EB2-AF47-45DD3B62C7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994" y="1888058"/>
            <a:ext cx="8078693" cy="4403738"/>
          </a:xfrm>
        </p:spPr>
      </p:pic>
    </p:spTree>
    <p:extLst>
      <p:ext uri="{BB962C8B-B14F-4D97-AF65-F5344CB8AC3E}">
        <p14:creationId xmlns:p14="http://schemas.microsoft.com/office/powerpoint/2010/main" val="28041669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14A124-5EA8-5E81-8AD3-7987377F0B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C87DD-A555-AEFA-919E-65107AEF5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522" y="298564"/>
            <a:ext cx="11207478" cy="6260873"/>
          </a:xfrm>
        </p:spPr>
        <p:txBody>
          <a:bodyPr/>
          <a:lstStyle/>
          <a:p>
            <a:r>
              <a:rPr lang="en-US" sz="4400" dirty="0"/>
              <a:t>Tuesday, August 11</a:t>
            </a:r>
            <a:r>
              <a:rPr lang="en-US" sz="4400" baseline="30000" dirty="0"/>
              <a:t>th</a:t>
            </a:r>
            <a:r>
              <a:rPr lang="en-US" sz="4400" dirty="0"/>
              <a:t> 9am-1pm</a:t>
            </a:r>
            <a:br>
              <a:rPr lang="en-US" dirty="0"/>
            </a:br>
            <a:r>
              <a:rPr lang="en-US" dirty="0"/>
              <a:t>“Business Ethics in Real Estate”</a:t>
            </a:r>
            <a:br>
              <a:rPr lang="en-US" dirty="0"/>
            </a:br>
            <a:r>
              <a:rPr lang="en-US" sz="4000" dirty="0"/>
              <a:t>4 Ethics C/E Credits</a:t>
            </a:r>
          </a:p>
        </p:txBody>
      </p:sp>
    </p:spTree>
    <p:extLst>
      <p:ext uri="{BB962C8B-B14F-4D97-AF65-F5344CB8AC3E}">
        <p14:creationId xmlns:p14="http://schemas.microsoft.com/office/powerpoint/2010/main" val="40016926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01BB3C-6948-2AE4-0336-406C712E31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159FB-BADB-6D6E-60E8-710DD4210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522" y="298564"/>
            <a:ext cx="11207478" cy="6260873"/>
          </a:xfrm>
        </p:spPr>
        <p:txBody>
          <a:bodyPr/>
          <a:lstStyle/>
          <a:p>
            <a:r>
              <a:rPr lang="en-US" sz="4800" dirty="0"/>
              <a:t>Tuesday, August 18</a:t>
            </a:r>
            <a:r>
              <a:rPr lang="en-US" sz="4800" baseline="30000" dirty="0"/>
              <a:t>th</a:t>
            </a:r>
            <a:r>
              <a:rPr lang="en-US" sz="4800" dirty="0"/>
              <a:t>  9am-4pm</a:t>
            </a:r>
            <a:br>
              <a:rPr lang="en-US" dirty="0"/>
            </a:br>
            <a:r>
              <a:rPr lang="en-US" dirty="0"/>
              <a:t>“Qualifying Broker Refresher Course”</a:t>
            </a:r>
            <a:br>
              <a:rPr lang="en-US" dirty="0"/>
            </a:br>
            <a:r>
              <a:rPr lang="en-US" sz="4000" dirty="0"/>
              <a:t>6 C/E Credits </a:t>
            </a:r>
            <a:r>
              <a:rPr lang="en-US" sz="4000" u="sng" dirty="0"/>
              <a:t>for any AB’s or QB’s</a:t>
            </a:r>
          </a:p>
        </p:txBody>
      </p:sp>
    </p:spTree>
    <p:extLst>
      <p:ext uri="{BB962C8B-B14F-4D97-AF65-F5344CB8AC3E}">
        <p14:creationId xmlns:p14="http://schemas.microsoft.com/office/powerpoint/2010/main" val="25104474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24E534-FD47-66B5-232C-E5520B6CF0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5AD94-2FD4-F33B-D30A-1AF0719DE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522" y="298564"/>
            <a:ext cx="12562666" cy="6260873"/>
          </a:xfrm>
        </p:spPr>
        <p:txBody>
          <a:bodyPr/>
          <a:lstStyle/>
          <a:p>
            <a:r>
              <a:rPr lang="en-US" sz="4400" dirty="0"/>
              <a:t>Wednesday, August 19</a:t>
            </a:r>
            <a:r>
              <a:rPr lang="en-US" sz="4400" baseline="30000" dirty="0"/>
              <a:t>th</a:t>
            </a:r>
            <a:r>
              <a:rPr lang="en-US" sz="4400" dirty="0"/>
              <a:t> 9am-1pm</a:t>
            </a:r>
            <a:br>
              <a:rPr lang="en-US" dirty="0"/>
            </a:br>
            <a:r>
              <a:rPr lang="en-US" dirty="0"/>
              <a:t>“Contract Negotiations”</a:t>
            </a:r>
            <a:br>
              <a:rPr lang="en-US" dirty="0"/>
            </a:br>
            <a:r>
              <a:rPr lang="en-US" sz="3600" dirty="0"/>
              <a:t>Newest NMAR Forms</a:t>
            </a:r>
            <a:br>
              <a:rPr lang="en-US" dirty="0"/>
            </a:br>
            <a:r>
              <a:rPr lang="en-US" sz="4000" dirty="0"/>
              <a:t>4  C/E Credits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2169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CE07A0-40CE-C0CC-16D7-A41EFD527A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35A33-4F7D-9434-5EA9-33052DD62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522" y="298564"/>
            <a:ext cx="12562666" cy="6260873"/>
          </a:xfrm>
        </p:spPr>
        <p:txBody>
          <a:bodyPr/>
          <a:lstStyle/>
          <a:p>
            <a:r>
              <a:rPr lang="en-US" sz="4400" dirty="0"/>
              <a:t>Tuesday, August 25th 9am-1pm</a:t>
            </a:r>
            <a:br>
              <a:rPr lang="en-US" dirty="0"/>
            </a:br>
            <a:r>
              <a:rPr lang="en-US" dirty="0"/>
              <a:t>“Contract Strategies”</a:t>
            </a:r>
            <a:br>
              <a:rPr lang="en-US" dirty="0"/>
            </a:br>
            <a:r>
              <a:rPr lang="en-US" sz="3200" u="sng" dirty="0"/>
              <a:t>Using the New NMAR Forms</a:t>
            </a:r>
            <a:br>
              <a:rPr lang="en-US" dirty="0"/>
            </a:br>
            <a:r>
              <a:rPr lang="en-US" sz="4000" dirty="0"/>
              <a:t>4  C/E Credits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29254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E779B8-A0A8-A744-3F5D-00AA361992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48105-D2DC-4976-8E6C-ABFFCF124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597127"/>
            <a:ext cx="12192000" cy="6260873"/>
          </a:xfrm>
        </p:spPr>
        <p:txBody>
          <a:bodyPr/>
          <a:lstStyle/>
          <a:p>
            <a:r>
              <a:rPr lang="en-US" sz="4400" dirty="0"/>
              <a:t>Wednesday August 26</a:t>
            </a:r>
            <a:r>
              <a:rPr lang="en-US" sz="4400" baseline="30000" dirty="0"/>
              <a:t>th</a:t>
            </a:r>
            <a:r>
              <a:rPr lang="en-US" sz="4400" dirty="0"/>
              <a:t>  9am-1pm</a:t>
            </a:r>
            <a:br>
              <a:rPr lang="en-US" dirty="0"/>
            </a:br>
            <a:r>
              <a:rPr lang="en-US" dirty="0"/>
              <a:t>“Fair Housing Made E-Z”</a:t>
            </a:r>
            <a:br>
              <a:rPr lang="en-US" dirty="0"/>
            </a:br>
            <a:r>
              <a:rPr lang="en-US" sz="4000" dirty="0"/>
              <a:t>4 Core Elective C/E Credits </a:t>
            </a:r>
            <a:br>
              <a:rPr lang="en-US" dirty="0"/>
            </a:br>
            <a:r>
              <a:rPr lang="en-US" sz="3600" dirty="0"/>
              <a:t>Meets the New NAR Fair Housing  Requirement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1246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6CA839-D4E1-2FD3-8068-57C120D713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A555A-E5E4-7E1C-50CF-8CC84F0C5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58559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 Classes with LOU TULGA, REALTOR EMERITUS  Register by Email  </a:t>
            </a:r>
            <a:r>
              <a:rPr lang="en-US" b="1" u="sng" dirty="0"/>
              <a:t>loutulga@gmail.com</a:t>
            </a:r>
            <a:br>
              <a:rPr lang="en-US" b="1" dirty="0"/>
            </a:br>
            <a:endParaRPr lang="en-US" b="1" dirty="0"/>
          </a:p>
        </p:txBody>
      </p:sp>
      <p:pic>
        <p:nvPicPr>
          <p:cNvPr id="6" name="Content Placeholder 5" descr="A picture containing person, outdoor, tree, person&#10;&#10;Description automatically generated">
            <a:extLst>
              <a:ext uri="{FF2B5EF4-FFF2-40B4-BE49-F238E27FC236}">
                <a16:creationId xmlns:a16="http://schemas.microsoft.com/office/drawing/2014/main" id="{C81CCB7E-2DDE-5223-3ADF-A29F1CA516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407" y="1659987"/>
            <a:ext cx="3094892" cy="4111431"/>
          </a:xfrm>
        </p:spPr>
      </p:pic>
    </p:spTree>
    <p:extLst>
      <p:ext uri="{BB962C8B-B14F-4D97-AF65-F5344CB8AC3E}">
        <p14:creationId xmlns:p14="http://schemas.microsoft.com/office/powerpoint/2010/main" val="27460171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2FAF5-D990-40D3-863A-E15A26CDC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3017"/>
          </a:xfrm>
        </p:spPr>
        <p:txBody>
          <a:bodyPr>
            <a:normAutofit fontScale="90000"/>
          </a:bodyPr>
          <a:lstStyle/>
          <a:p>
            <a:pPr algn="ctr"/>
            <a:br>
              <a:rPr lang="en-US" b="1" dirty="0"/>
            </a:br>
            <a:br>
              <a:rPr lang="en-US" b="1" dirty="0"/>
            </a:br>
            <a:r>
              <a:rPr lang="en-US" b="1" dirty="0"/>
              <a:t>Zoom Attendance for Lou’s Classes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43D9A-3289-49D4-9A5B-95A138F072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41004"/>
            <a:ext cx="10515600" cy="543595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3500" dirty="0"/>
          </a:p>
          <a:p>
            <a:pPr marL="0" indent="0">
              <a:buNone/>
            </a:pPr>
            <a:r>
              <a:rPr lang="en-US" sz="3500" dirty="0"/>
              <a:t>                    Register by email: </a:t>
            </a:r>
            <a:r>
              <a:rPr lang="en-US" sz="3500" dirty="0">
                <a:hlinkClick r:id="rId2"/>
              </a:rPr>
              <a:t>loutulga@gmail.com</a:t>
            </a:r>
            <a:r>
              <a:rPr lang="en-US" sz="3500" dirty="0"/>
              <a:t> </a:t>
            </a:r>
          </a:p>
          <a:p>
            <a:pPr marL="0" indent="0">
              <a:buNone/>
            </a:pPr>
            <a:endParaRPr lang="en-US" sz="3500" dirty="0"/>
          </a:p>
          <a:p>
            <a:r>
              <a:rPr lang="en-US" sz="3500" dirty="0"/>
              <a:t>Before the class you will receive an emailed “invitation” to join in the Lou’s Zoom class and then click on the </a:t>
            </a:r>
            <a:r>
              <a:rPr lang="en-US" sz="3500" b="1" dirty="0"/>
              <a:t>“Zoom URL hot link” </a:t>
            </a:r>
            <a:r>
              <a:rPr lang="en-US" sz="3500" dirty="0"/>
              <a:t>and then click the “Join the Meeting” tab to enter Lou’s Zoom classroom. You will receive and email request from PayPal to pay by any credit card</a:t>
            </a:r>
          </a:p>
          <a:p>
            <a:endParaRPr lang="en-US" sz="3500" b="1" u="sng" dirty="0"/>
          </a:p>
          <a:p>
            <a:r>
              <a:rPr lang="en-US" sz="3500" b="1" u="sng" dirty="0"/>
              <a:t>Note</a:t>
            </a:r>
            <a:r>
              <a:rPr lang="en-US" sz="3500" u="sng" dirty="0"/>
              <a:t>: If you do not receive this invite at class time--call 505-710-6620 for Lou to send a new email invitation</a:t>
            </a:r>
            <a:endParaRPr lang="en-US" sz="3500" dirty="0"/>
          </a:p>
          <a:p>
            <a:endParaRPr lang="en-US" sz="3500" dirty="0"/>
          </a:p>
          <a:p>
            <a:endParaRPr lang="en-US" sz="3500" dirty="0"/>
          </a:p>
          <a:p>
            <a:endParaRPr lang="en-US" sz="3500" b="1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548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87CE92-E743-975E-2FA5-A15B1E277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</a:rPr>
              <a:t>For </a:t>
            </a:r>
            <a:r>
              <a:rPr lang="en-US" sz="3600" b="1" i="1" u="sng" dirty="0">
                <a:latin typeface="Times New Roman" panose="02020603050405020304" pitchFamily="18" charset="0"/>
                <a:ea typeface="Calibri" panose="020F0502020204030204" pitchFamily="34" charset="0"/>
              </a:rPr>
              <a:t> Classroom Use and  Discussion Only!</a:t>
            </a:r>
            <a:br>
              <a:rPr lang="en-US" b="1" i="1" u="sng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A New Mexico 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BROKERAGE RELATIONSHIP DISCLOSURE 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C4B406-5A9E-97C8-A645-D8C2A682B0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Regardless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of the Brokerage Relationship entered I will do my very best for you in providing real estate services.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Unless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you give me written instructions to provide services for you and, at the same time, the other party to your transaction as an 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impartial facilitator, 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 will always provide exclusive services only on your behalf.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Unless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you sign an 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express written agency agreement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with my Brokerage allowing me to legally commit you on matters without your further signature, I will provide professional real estate services, 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not as an Agent, 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but as your own 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Transaction Broker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4. 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Here is your copy of 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New Mexico  Broker Duties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and if you would like to add 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    more items, 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I am open for discussion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84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24F7C-B3F8-47E7-A73C-3585D1A3F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58559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 Classes with LOU TULGA, REALTOR EMERITUS  Register by Email  </a:t>
            </a:r>
            <a:r>
              <a:rPr lang="en-US" b="1" u="sng" dirty="0"/>
              <a:t>loutulga@gmail.com</a:t>
            </a:r>
            <a:br>
              <a:rPr lang="en-US" b="1" dirty="0"/>
            </a:br>
            <a:endParaRPr lang="en-US" b="1" dirty="0"/>
          </a:p>
        </p:txBody>
      </p:sp>
      <p:pic>
        <p:nvPicPr>
          <p:cNvPr id="6" name="Content Placeholder 5" descr="A picture containing person, outdoor, tree, person&#10;&#10;Description automatically generated">
            <a:extLst>
              <a:ext uri="{FF2B5EF4-FFF2-40B4-BE49-F238E27FC236}">
                <a16:creationId xmlns:a16="http://schemas.microsoft.com/office/drawing/2014/main" id="{223703B8-27EA-427B-A68F-5B5BF0A0F8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407" y="1659987"/>
            <a:ext cx="3094892" cy="4111431"/>
          </a:xfrm>
        </p:spPr>
      </p:pic>
    </p:spTree>
    <p:extLst>
      <p:ext uri="{BB962C8B-B14F-4D97-AF65-F5344CB8AC3E}">
        <p14:creationId xmlns:p14="http://schemas.microsoft.com/office/powerpoint/2010/main" val="287742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CD4BAF-3A83-0E16-8466-D8B6766B26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9C1A1-8251-CD15-7146-6C669F21B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522" y="298564"/>
            <a:ext cx="10588779" cy="6260873"/>
          </a:xfrm>
        </p:spPr>
        <p:txBody>
          <a:bodyPr>
            <a:noAutofit/>
          </a:bodyPr>
          <a:lstStyle/>
          <a:p>
            <a:r>
              <a:rPr lang="en-US" sz="7200" dirty="0"/>
              <a:t>Lou Tulga’s NMREC Approved CE Courses </a:t>
            </a:r>
            <a:br>
              <a:rPr lang="en-US" sz="7200" dirty="0"/>
            </a:br>
            <a:r>
              <a:rPr lang="en-US" sz="7200" u="sng" dirty="0"/>
              <a:t> July  &amp; August </a:t>
            </a:r>
            <a:br>
              <a:rPr lang="en-US" sz="7200" u="sng" dirty="0"/>
            </a:br>
            <a:r>
              <a:rPr lang="en-US" sz="4400" b="1" dirty="0"/>
              <a:t>Only $20.00 Each!</a:t>
            </a:r>
          </a:p>
        </p:txBody>
      </p:sp>
    </p:spTree>
    <p:extLst>
      <p:ext uri="{BB962C8B-B14F-4D97-AF65-F5344CB8AC3E}">
        <p14:creationId xmlns:p14="http://schemas.microsoft.com/office/powerpoint/2010/main" val="23150406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13AA3-3C4E-ABAF-8765-697D7D558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522" y="298564"/>
            <a:ext cx="12562666" cy="6260873"/>
          </a:xfrm>
        </p:spPr>
        <p:txBody>
          <a:bodyPr/>
          <a:lstStyle/>
          <a:p>
            <a:r>
              <a:rPr lang="en-US" sz="4400" dirty="0"/>
              <a:t>Wednesday, July 22nd 9am-1pm</a:t>
            </a:r>
            <a:br>
              <a:rPr lang="en-US" dirty="0"/>
            </a:br>
            <a:r>
              <a:rPr lang="en-US" dirty="0"/>
              <a:t>“Contract Strategies”</a:t>
            </a:r>
            <a:br>
              <a:rPr lang="en-US" dirty="0"/>
            </a:br>
            <a:r>
              <a:rPr lang="en-US" dirty="0"/>
              <a:t>New NMAR Forms</a:t>
            </a:r>
            <a:br>
              <a:rPr lang="en-US" dirty="0"/>
            </a:br>
            <a:r>
              <a:rPr lang="en-US" sz="4000" dirty="0"/>
              <a:t>4  C/E Credits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6380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D308C9-113F-8415-7C63-1BF7C1940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522" y="298564"/>
            <a:ext cx="9538112" cy="6260873"/>
          </a:xfrm>
        </p:spPr>
        <p:txBody>
          <a:bodyPr/>
          <a:lstStyle/>
          <a:p>
            <a:r>
              <a:rPr lang="en-US" sz="4800" dirty="0"/>
              <a:t>Tuesday, July 28th </a:t>
            </a:r>
            <a:br>
              <a:rPr lang="en-US" sz="4800" baseline="30000" dirty="0"/>
            </a:br>
            <a:r>
              <a:rPr lang="en-US" sz="4800" dirty="0"/>
              <a:t>9am-1pm</a:t>
            </a:r>
            <a:br>
              <a:rPr lang="en-US" dirty="0"/>
            </a:br>
            <a:r>
              <a:rPr lang="en-US" dirty="0"/>
              <a:t>“CORE 2026”</a:t>
            </a:r>
            <a:br>
              <a:rPr lang="en-US" dirty="0"/>
            </a:br>
            <a:r>
              <a:rPr lang="en-US" sz="4000" dirty="0"/>
              <a:t>4 CORE Credits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4117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F4BCE9-0CBC-A2F4-FE7A-5C606344F6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E7681F-21A0-A153-E425-DDA16700C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522" y="298564"/>
            <a:ext cx="11207478" cy="6260873"/>
          </a:xfrm>
        </p:spPr>
        <p:txBody>
          <a:bodyPr/>
          <a:lstStyle/>
          <a:p>
            <a:r>
              <a:rPr lang="en-US" sz="4400" dirty="0"/>
              <a:t>Wednesday, July 29th 9am-1pm</a:t>
            </a:r>
            <a:br>
              <a:rPr lang="en-US" dirty="0"/>
            </a:br>
            <a:r>
              <a:rPr lang="en-US" dirty="0"/>
              <a:t>“Business Ethics in Real Estate”</a:t>
            </a:r>
            <a:br>
              <a:rPr lang="en-US" dirty="0"/>
            </a:br>
            <a:r>
              <a:rPr lang="en-US" sz="4000" dirty="0"/>
              <a:t>4 Ethics C/E Credits</a:t>
            </a:r>
          </a:p>
        </p:txBody>
      </p:sp>
    </p:spTree>
    <p:extLst>
      <p:ext uri="{BB962C8B-B14F-4D97-AF65-F5344CB8AC3E}">
        <p14:creationId xmlns:p14="http://schemas.microsoft.com/office/powerpoint/2010/main" val="28730613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63514D-D676-3211-F34A-AC8DFE763D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58E32-89BF-4659-5040-B730AB0DA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522" y="298564"/>
            <a:ext cx="12464192" cy="6260873"/>
          </a:xfrm>
        </p:spPr>
        <p:txBody>
          <a:bodyPr/>
          <a:lstStyle/>
          <a:p>
            <a:r>
              <a:rPr lang="en-US" sz="4400" dirty="0"/>
              <a:t>Tuesday, August 3rd  9am-1pm</a:t>
            </a:r>
            <a:br>
              <a:rPr lang="en-US" dirty="0"/>
            </a:br>
            <a:r>
              <a:rPr lang="en-US" dirty="0"/>
              <a:t>“Core 2025</a:t>
            </a:r>
            <a:br>
              <a:rPr lang="en-US" dirty="0"/>
            </a:br>
            <a:r>
              <a:rPr lang="en-US" sz="4000" dirty="0"/>
              <a:t>4 Core Credits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4672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B4E753-5D87-B999-0A2C-6B9D52FE23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483DC3-1363-4B14-B74A-68D7CB9D8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522" y="298564"/>
            <a:ext cx="11207478" cy="6260873"/>
          </a:xfrm>
        </p:spPr>
        <p:txBody>
          <a:bodyPr/>
          <a:lstStyle/>
          <a:p>
            <a:r>
              <a:rPr lang="en-US" sz="4800" dirty="0"/>
              <a:t>Wednesday, August 5</a:t>
            </a:r>
            <a:r>
              <a:rPr lang="en-US" sz="4800" baseline="30000" dirty="0"/>
              <a:t>th</a:t>
            </a:r>
            <a:r>
              <a:rPr lang="en-US" sz="4800" dirty="0"/>
              <a:t>,  9am-4pm</a:t>
            </a:r>
            <a:br>
              <a:rPr lang="en-US" dirty="0"/>
            </a:br>
            <a:r>
              <a:rPr lang="en-US" dirty="0"/>
              <a:t>“Qualifying Broker Refresher Course”</a:t>
            </a:r>
            <a:br>
              <a:rPr lang="en-US" dirty="0"/>
            </a:br>
            <a:r>
              <a:rPr lang="en-US" sz="4000" dirty="0"/>
              <a:t>6 C/E Credits </a:t>
            </a:r>
            <a:r>
              <a:rPr lang="en-US" sz="4000" u="sng" dirty="0"/>
              <a:t>for all AB’s or QB’s</a:t>
            </a:r>
          </a:p>
        </p:txBody>
      </p:sp>
    </p:spTree>
    <p:extLst>
      <p:ext uri="{BB962C8B-B14F-4D97-AF65-F5344CB8AC3E}">
        <p14:creationId xmlns:p14="http://schemas.microsoft.com/office/powerpoint/2010/main" val="35948729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FDA328-A290-E19C-9257-7E2FF72329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6FC06-4F60-9EA5-75E2-31876312D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522" y="298564"/>
            <a:ext cx="12464192" cy="6260873"/>
          </a:xfrm>
        </p:spPr>
        <p:txBody>
          <a:bodyPr/>
          <a:lstStyle/>
          <a:p>
            <a:r>
              <a:rPr lang="en-US" sz="4400" dirty="0"/>
              <a:t>Monday, August 10th 9am-1pm</a:t>
            </a:r>
            <a:br>
              <a:rPr lang="en-US" dirty="0"/>
            </a:br>
            <a:r>
              <a:rPr lang="en-US" dirty="0"/>
              <a:t>“Core 2026”</a:t>
            </a:r>
            <a:br>
              <a:rPr lang="en-US" dirty="0"/>
            </a:br>
            <a:r>
              <a:rPr lang="en-US" sz="4000" dirty="0"/>
              <a:t>4 Core Credits</a:t>
            </a:r>
            <a:br>
              <a:rPr lang="en-US" sz="4000" dirty="0"/>
            </a:br>
            <a:r>
              <a:rPr lang="en-US" sz="4000" u="sng" dirty="0"/>
              <a:t>Brand New!!!!!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5960798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12895</TotalTime>
  <Words>545</Words>
  <Application>Microsoft Office PowerPoint</Application>
  <PresentationFormat>Widescreen</PresentationFormat>
  <Paragraphs>33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Office Theme</vt:lpstr>
      <vt:lpstr>        Achieve New Heights  with Lou’s      Top-Rated Real Estate Education Courses—All by Zoom and ONLY $20 Each!</vt:lpstr>
      <vt:lpstr> Classes with LOU TULGA, REALTOR EMERITUS  Register by Email  loutulga@gmail.com </vt:lpstr>
      <vt:lpstr>Lou Tulga’s NMREC Approved CE Courses   July  &amp; August  Only $20.00 Each!</vt:lpstr>
      <vt:lpstr>Wednesday, July 22nd 9am-1pm “Contract Strategies” New NMAR Forms 4  C/E Credits</vt:lpstr>
      <vt:lpstr>Tuesday, July 28th  9am-1pm “CORE 2026” 4 CORE Credits </vt:lpstr>
      <vt:lpstr>Wednesday, July 29th 9am-1pm “Business Ethics in Real Estate” 4 Ethics C/E Credits</vt:lpstr>
      <vt:lpstr>Tuesday, August 3rd  9am-1pm “Core 2025 4 Core Credits</vt:lpstr>
      <vt:lpstr>Wednesday, August 5th,  9am-4pm “Qualifying Broker Refresher Course” 6 C/E Credits for all AB’s or QB’s</vt:lpstr>
      <vt:lpstr>Monday, August 10th 9am-1pm “Core 2026” 4 Core Credits Brand New!!!!!</vt:lpstr>
      <vt:lpstr>Tuesday, August 11th 9am-1pm “Business Ethics in Real Estate” 4 Ethics C/E Credits</vt:lpstr>
      <vt:lpstr>Tuesday, August 18th  9am-4pm “Qualifying Broker Refresher Course” 6 C/E Credits for any AB’s or QB’s</vt:lpstr>
      <vt:lpstr>Wednesday, August 19th 9am-1pm “Contract Negotiations” Newest NMAR Forms 4  C/E Credits</vt:lpstr>
      <vt:lpstr>Tuesday, August 25th 9am-1pm “Contract Strategies” Using the New NMAR Forms 4  C/E Credits</vt:lpstr>
      <vt:lpstr>Wednesday August 26th  9am-1pm “Fair Housing Made E-Z” 4 Core Elective C/E Credits  Meets the New NAR Fair Housing  Requirement </vt:lpstr>
      <vt:lpstr> Classes with LOU TULGA, REALTOR EMERITUS  Register by Email  loutulga@gmail.com </vt:lpstr>
      <vt:lpstr>  Zoom Attendance for Lou’s Classes</vt:lpstr>
      <vt:lpstr>For  Classroom Use and  Discussion Only!  A New Mexico BROKERAGE RELATIONSHIP DISCLOSURE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Register By Email…and Pay at the Door  loutulga@gmail.com</dc:title>
  <dc:creator>Lou</dc:creator>
  <cp:lastModifiedBy>Lou Tulga</cp:lastModifiedBy>
  <cp:revision>294</cp:revision>
  <dcterms:created xsi:type="dcterms:W3CDTF">2019-07-24T02:05:10Z</dcterms:created>
  <dcterms:modified xsi:type="dcterms:W3CDTF">2026-07-23T22:39:49Z</dcterms:modified>
</cp:coreProperties>
</file>