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1" r:id="rId2"/>
    <p:sldId id="376" r:id="rId3"/>
    <p:sldId id="329" r:id="rId4"/>
    <p:sldId id="435" r:id="rId5"/>
    <p:sldId id="390" r:id="rId6"/>
    <p:sldId id="405" r:id="rId7"/>
    <p:sldId id="444" r:id="rId8"/>
    <p:sldId id="421" r:id="rId9"/>
    <p:sldId id="406" r:id="rId10"/>
    <p:sldId id="404" r:id="rId11"/>
    <p:sldId id="445" r:id="rId12"/>
    <p:sldId id="430" r:id="rId13"/>
    <p:sldId id="410" r:id="rId14"/>
    <p:sldId id="443" r:id="rId15"/>
    <p:sldId id="407" r:id="rId16"/>
    <p:sldId id="403" r:id="rId17"/>
    <p:sldId id="440" r:id="rId18"/>
    <p:sldId id="429" r:id="rId19"/>
    <p:sldId id="408" r:id="rId20"/>
    <p:sldId id="409" r:id="rId21"/>
    <p:sldId id="437" r:id="rId22"/>
    <p:sldId id="427" r:id="rId23"/>
    <p:sldId id="446" r:id="rId24"/>
    <p:sldId id="412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599" autoAdjust="0"/>
  </p:normalViewPr>
  <p:slideViewPr>
    <p:cSldViewPr snapToGrid="0">
      <p:cViewPr varScale="1">
        <p:scale>
          <a:sx n="88" d="100"/>
          <a:sy n="88" d="100"/>
        </p:scale>
        <p:origin x="12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8FB26-CE62-45BC-8CB4-D6AB27746458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52CB7-3D1D-4B9F-A07B-1C73E5C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1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1F1DD-7056-5949-9650-EBE75E85B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9B2DE3-E8B0-9241-10D6-5F7C47C988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B7D124-23DC-73F9-134E-4134CB5F2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E7DF5-A93A-0E13-0A3E-5F3412DC14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6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20AD1-2EF3-BC2B-40EF-4E552E12A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4BDC28-1313-8954-9234-0B1A127B2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24F3FC-2DA2-87EF-8A77-A5D6FC061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805EA-0318-706D-6724-6218363CD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7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03BE2-6DF3-47DB-B98F-A4D02A6F1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F4B27-FF67-4EF1-B993-6E489BDA3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3653A-063B-49D5-BE14-443FE3810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9A9D0-8F09-458C-B3DD-B2A77579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78581-53AF-48BF-BFBE-260AD9A1F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9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58B6-1F32-43EB-8C7F-6817FF35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593A0-8A90-4AB7-A41B-D221149CE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45DAA-297B-4F80-91D5-1C0700A20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5E1AD-5968-421C-BD4E-C4C8503D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25377-4E1A-4E06-841C-E2A39330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0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D52E6F-3ECC-41DF-830D-E8A99E93B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18AAD8-787F-4DC8-A832-50607B287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BF651-8C3D-40D6-A261-ECF7A3C27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2F5C3-8B95-4EFA-BE69-596252D9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AB415-167D-4A60-AEB6-C4C911CA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11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22" y="298564"/>
            <a:ext cx="4650901" cy="6260873"/>
          </a:xfrm>
        </p:spPr>
        <p:txBody>
          <a:bodyPr anchor="ctr">
            <a:no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4387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8FD82-51B8-499B-9B2B-EB3F4E4E2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33E38-0D51-4806-9811-84FB8C79D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FC667-41AA-43D3-A18A-31BD7CB1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B7F27-A99A-4D84-A759-BB997E31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B42CF-C691-4728-9426-30D0DCB2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1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544A-1E51-4B1D-A582-2A6F25D4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3F70F-2A66-4599-BB58-ACC55C921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B7043-C107-4E0B-B15D-2FF1F1D8E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18A8D-E1F3-4CFF-8A3F-3CE7A3A8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ECA33-E832-480A-A98E-E6DB1EBD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9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DB1B-0EE7-4065-A324-6BD21D23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468DB-6741-4D68-BCEA-F831347D5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74328-7C64-4BF4-AF3C-6BC84C004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97ABB-0305-46D1-B01E-E1160823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F5BDC-A717-4A01-8100-2219053D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BF9F7-F633-4A0C-92BB-44C03396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2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65550-A7C9-45C4-AC72-33B3619C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3C7F9-F94F-4A2B-85FE-A7FAAF832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E51D9-9A17-4758-8D44-A3CAFF9E5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F16729-6CD3-4158-BAF0-9E6A286F2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E2EBD-6141-4E77-9DFF-686FD97D9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FB0FF7-BEFA-48B7-9F57-7CC1D2FD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E3BC0-068C-4998-970D-684409DD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E37586-89B0-4E0E-9A66-F6646718C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0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7CDC0-7432-4A5A-ABD6-E8A9F89CB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89B6EC-626F-46C0-A757-37C9E311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4988B-366A-4C7B-A7C2-60CE6A06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285EC-0AC3-49E0-AF4D-5399D709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24B37-61AE-4738-AC3B-7B02B9B15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A2299B-6B5A-43C1-8DE8-F15637D3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84B90-528A-4A8F-BB6E-200E6F59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4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86962-7193-40E3-A10B-CC5631E9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80AA1-C629-4316-B936-6F48A8409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86D9C-8B6B-4FAA-9EAA-A3C3D90A7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0BD4E-3360-4E56-8524-1ECFEC25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13678-580A-4121-A1E0-B24E8CBA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90F21-6BD2-4FE9-8080-AB94ADDE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2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5344A-FF3A-476A-9FC9-4173FB294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9457EE-2332-4FA2-8911-E046D8491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41EBD-147F-4C4C-A6EF-09AA098C8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42A08-941C-4434-9D35-2D8EC430E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FFB88-A801-47AF-96FB-72D15DD1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27B62-BD5B-401B-9130-C87E7F30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8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E8C26-9C23-49B5-936F-DA377802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8FF0E-9AAE-485F-A908-7195905CE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18E5-8DC5-4D31-A01F-725A4A387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87A9B-9556-4746-B586-D9B082EAE12E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A93CB-3B23-4F21-8430-4B0D3AB4B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561CB-2D93-42F7-ADA2-CC45E50B8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5305-6AD3-47A8-85E7-FABFF837E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        Achieve New Heights  with Lou’s </a:t>
            </a:r>
            <a:br>
              <a:rPr lang="en-US" b="1" dirty="0"/>
            </a:br>
            <a:r>
              <a:rPr lang="en-US" b="1" dirty="0"/>
              <a:t>    Top-Rated Real Estate Education Courses—All by Zoom and ONLY $20 Each!</a:t>
            </a:r>
            <a:endParaRPr lang="en-US" dirty="0"/>
          </a:p>
        </p:txBody>
      </p:sp>
      <p:pic>
        <p:nvPicPr>
          <p:cNvPr id="7" name="Content Placeholder 6" descr="A cable car above a forest&#10;&#10;Description automatically generated with low confidence">
            <a:extLst>
              <a:ext uri="{FF2B5EF4-FFF2-40B4-BE49-F238E27FC236}">
                <a16:creationId xmlns:a16="http://schemas.microsoft.com/office/drawing/2014/main" id="{E87D1943-FC33-4EB2-AF47-45DD3B62C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94" y="1888058"/>
            <a:ext cx="8078693" cy="4403738"/>
          </a:xfrm>
        </p:spPr>
      </p:pic>
    </p:spTree>
    <p:extLst>
      <p:ext uri="{BB962C8B-B14F-4D97-AF65-F5344CB8AC3E}">
        <p14:creationId xmlns:p14="http://schemas.microsoft.com/office/powerpoint/2010/main" val="280416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3514D-D676-3211-F34A-AC8DFE763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8E32-89BF-4659-5040-B730AB0DA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464192" cy="6260873"/>
          </a:xfrm>
        </p:spPr>
        <p:txBody>
          <a:bodyPr/>
          <a:lstStyle/>
          <a:p>
            <a:r>
              <a:rPr lang="en-US" sz="4400" dirty="0"/>
              <a:t>Tuesday,  June 23</a:t>
            </a:r>
            <a:r>
              <a:rPr lang="en-US" sz="4400" baseline="30000" dirty="0"/>
              <a:t>rd</a:t>
            </a:r>
            <a:r>
              <a:rPr lang="en-US" sz="4400" dirty="0"/>
              <a:t>,   9am-1pm</a:t>
            </a:r>
            <a:br>
              <a:rPr lang="en-US" dirty="0"/>
            </a:br>
            <a:r>
              <a:rPr lang="en-US" dirty="0"/>
              <a:t>“Fair HOUSING made EZ”</a:t>
            </a:r>
            <a:br>
              <a:rPr lang="en-US" dirty="0"/>
            </a:br>
            <a:r>
              <a:rPr lang="en-US" sz="4000" dirty="0"/>
              <a:t>4 C/E</a:t>
            </a:r>
            <a:br>
              <a:rPr lang="en-US" sz="4000" dirty="0"/>
            </a:br>
            <a:r>
              <a:rPr lang="en-US" sz="4000" dirty="0"/>
              <a:t> Credits</a:t>
            </a:r>
            <a:br>
              <a:rPr lang="en-US" sz="4000" dirty="0"/>
            </a:br>
            <a:r>
              <a:rPr lang="en-US" sz="4000" dirty="0"/>
              <a:t>Realtor Approved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6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9981D-4073-59F0-B66E-7DE107179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0AC7-5342-9DA9-4E5E-F2D7803D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464192" cy="6260873"/>
          </a:xfrm>
        </p:spPr>
        <p:txBody>
          <a:bodyPr/>
          <a:lstStyle/>
          <a:p>
            <a:r>
              <a:rPr lang="en-US" sz="4400" dirty="0"/>
              <a:t>Tuesday, June 9,  9am-1pm</a:t>
            </a:r>
            <a:br>
              <a:rPr lang="en-US" dirty="0"/>
            </a:br>
            <a:r>
              <a:rPr lang="en-US" dirty="0"/>
              <a:t>“Business Ethics in Real Estate”</a:t>
            </a:r>
            <a:br>
              <a:rPr lang="en-US" dirty="0"/>
            </a:br>
            <a:r>
              <a:rPr lang="en-US" sz="4000" dirty="0"/>
              <a:t>4 Ethics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1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50EBD-6BB3-FFF5-5D66-9EC5D174C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F18D-585E-3D92-65D2-B3953E1E4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562666" cy="6260873"/>
          </a:xfrm>
        </p:spPr>
        <p:txBody>
          <a:bodyPr/>
          <a:lstStyle/>
          <a:p>
            <a:r>
              <a:rPr lang="en-US" sz="4400" dirty="0"/>
              <a:t>Wednesday, June 24th 9am-1pm</a:t>
            </a:r>
            <a:br>
              <a:rPr lang="en-US" dirty="0"/>
            </a:br>
            <a:r>
              <a:rPr lang="en-US" dirty="0"/>
              <a:t>“Contract Strategies”</a:t>
            </a:r>
            <a:br>
              <a:rPr lang="en-US" dirty="0"/>
            </a:br>
            <a:r>
              <a:rPr lang="en-US" dirty="0"/>
              <a:t>Using the Very Latest NMAR Forms</a:t>
            </a:r>
            <a:br>
              <a:rPr lang="en-US" dirty="0"/>
            </a:br>
            <a:r>
              <a:rPr lang="en-US" sz="4000" dirty="0"/>
              <a:t>4  C/E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1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4E753-5D87-B999-0A2C-6B9D52FE2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83DC3-1363-4B14-B74A-68D7CB9D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1207478" cy="6260873"/>
          </a:xfrm>
        </p:spPr>
        <p:txBody>
          <a:bodyPr/>
          <a:lstStyle/>
          <a:p>
            <a:r>
              <a:rPr lang="en-US" sz="4800" dirty="0"/>
              <a:t>Tuesday, June 30th   9am-4pm</a:t>
            </a:r>
            <a:br>
              <a:rPr lang="en-US" dirty="0"/>
            </a:br>
            <a:r>
              <a:rPr lang="en-US" dirty="0"/>
              <a:t>“Qualifying Broker Refresher Course”</a:t>
            </a:r>
            <a:br>
              <a:rPr lang="en-US" dirty="0"/>
            </a:br>
            <a:r>
              <a:rPr lang="en-US" sz="4000" u="sng" dirty="0"/>
              <a:t>6 C/E Credits for both AB’s or QB’s</a:t>
            </a:r>
          </a:p>
        </p:txBody>
      </p:sp>
    </p:spTree>
    <p:extLst>
      <p:ext uri="{BB962C8B-B14F-4D97-AF65-F5344CB8AC3E}">
        <p14:creationId xmlns:p14="http://schemas.microsoft.com/office/powerpoint/2010/main" val="3594872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703E-0316-1608-98A5-9CCB4A0D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8660221" cy="6260873"/>
          </a:xfrm>
        </p:spPr>
        <p:txBody>
          <a:bodyPr/>
          <a:lstStyle/>
          <a:p>
            <a:r>
              <a:rPr lang="en-US" b="1" dirty="0"/>
              <a:t>     JULY 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04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4BCE9-0CBC-A2F4-FE7A-5C606344F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681F-21A0-A153-E425-DDA16700C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1207478" cy="6260873"/>
          </a:xfrm>
        </p:spPr>
        <p:txBody>
          <a:bodyPr/>
          <a:lstStyle/>
          <a:p>
            <a:r>
              <a:rPr lang="en-US" sz="4400" dirty="0"/>
              <a:t>Wednesday, July 1st 9am-1pm</a:t>
            </a:r>
            <a:br>
              <a:rPr lang="en-US" dirty="0"/>
            </a:br>
            <a:r>
              <a:rPr lang="en-US" dirty="0"/>
              <a:t>“NMREC Rules &amp; Regs”</a:t>
            </a:r>
            <a:br>
              <a:rPr lang="en-US" dirty="0"/>
            </a:br>
            <a:r>
              <a:rPr lang="en-US" sz="4000" dirty="0"/>
              <a:t>4  C/E Credits</a:t>
            </a:r>
          </a:p>
        </p:txBody>
      </p:sp>
    </p:spTree>
    <p:extLst>
      <p:ext uri="{BB962C8B-B14F-4D97-AF65-F5344CB8AC3E}">
        <p14:creationId xmlns:p14="http://schemas.microsoft.com/office/powerpoint/2010/main" val="2873061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3AA3-3C4E-ABAF-8765-697D7D55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562666" cy="6260873"/>
          </a:xfrm>
        </p:spPr>
        <p:txBody>
          <a:bodyPr/>
          <a:lstStyle/>
          <a:p>
            <a:r>
              <a:rPr lang="en-US" sz="4400" dirty="0"/>
              <a:t>Tuesday, July 7th 9am-1pm</a:t>
            </a:r>
            <a:br>
              <a:rPr lang="en-US" dirty="0"/>
            </a:br>
            <a:r>
              <a:rPr lang="en-US" dirty="0"/>
              <a:t>“Core 2026</a:t>
            </a:r>
            <a:br>
              <a:rPr lang="en-US" dirty="0"/>
            </a:br>
            <a:r>
              <a:rPr lang="en-US" sz="4000" dirty="0"/>
              <a:t>4  Core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38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62877-BA9D-D5EE-1D4D-51015AB33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4B14-CAA4-6F5B-9BB7-8FE76819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562666" cy="6260873"/>
          </a:xfrm>
        </p:spPr>
        <p:txBody>
          <a:bodyPr/>
          <a:lstStyle/>
          <a:p>
            <a:r>
              <a:rPr lang="en-US" sz="4400" dirty="0"/>
              <a:t>Wednesday, July 8th  9am-1pm</a:t>
            </a:r>
            <a:br>
              <a:rPr lang="en-US" dirty="0"/>
            </a:br>
            <a:r>
              <a:rPr lang="en-US" dirty="0"/>
              <a:t>“Contract Negotiations”</a:t>
            </a:r>
            <a:br>
              <a:rPr lang="en-US" dirty="0"/>
            </a:br>
            <a:r>
              <a:rPr lang="en-US" b="1" u="sng" dirty="0"/>
              <a:t>Very Latest </a:t>
            </a:r>
            <a:r>
              <a:rPr lang="en-US" dirty="0"/>
              <a:t>NMAR Forms</a:t>
            </a:r>
            <a:br>
              <a:rPr lang="en-US" dirty="0"/>
            </a:br>
            <a:r>
              <a:rPr lang="en-US" sz="4000" dirty="0"/>
              <a:t>4  C/E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09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BADA3-C86A-92FF-1739-17E0D667C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BF24-7959-71DB-2E08-B25ED3B29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464192" cy="6260873"/>
          </a:xfrm>
        </p:spPr>
        <p:txBody>
          <a:bodyPr/>
          <a:lstStyle/>
          <a:p>
            <a:r>
              <a:rPr lang="en-US" sz="4400" dirty="0"/>
              <a:t>Tuesday, July 14th   9am-1pm</a:t>
            </a:r>
            <a:br>
              <a:rPr lang="en-US" dirty="0"/>
            </a:br>
            <a:r>
              <a:rPr lang="en-US" dirty="0"/>
              <a:t>“Core 2025”</a:t>
            </a:r>
            <a:br>
              <a:rPr lang="en-US" dirty="0"/>
            </a:br>
            <a:r>
              <a:rPr lang="en-US" sz="4000" dirty="0"/>
              <a:t>4 Core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61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779B8-A0A8-A744-3F5D-00AA36199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48105-D2DC-4976-8E6C-ABFFCF12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97127"/>
            <a:ext cx="12192000" cy="6260873"/>
          </a:xfrm>
        </p:spPr>
        <p:txBody>
          <a:bodyPr/>
          <a:lstStyle/>
          <a:p>
            <a:r>
              <a:rPr lang="en-US" sz="4400" dirty="0"/>
              <a:t>Wednesday July 15th  9am-4pm</a:t>
            </a:r>
            <a:br>
              <a:rPr lang="en-US" dirty="0"/>
            </a:br>
            <a:r>
              <a:rPr lang="en-US" dirty="0"/>
              <a:t>“Disclosure in Real  Estate”</a:t>
            </a:r>
            <a:br>
              <a:rPr lang="en-US" dirty="0"/>
            </a:br>
            <a:r>
              <a:rPr lang="en-US" sz="4000" dirty="0"/>
              <a:t>6 Core Elective C/E Credits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2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7CE92-E743-975E-2FA5-A15B1E277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Sample Only: </a:t>
            </a:r>
            <a:r>
              <a:rPr lang="en-US" sz="31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A New Mexico </a:t>
            </a:r>
            <a:r>
              <a:rPr lang="en-US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BROKERAGE RELATIONSHIP DISCLOSURE 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B406-5A9E-97C8-A645-D8C2A682B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Regardless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the Brokerage Relationship entered I will do my very best for you in providing real estate services.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Unless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you give me written instructions to provide services for you and, at the same time, the other party to your transaction as an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impartial facilitator,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will always provide exclusive services only on your behalf.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Unless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you sign an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express written agency agreement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with my Brokerage allowing me to legally commit you on matters without your further signature, I will provide professional real estate services,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not as an Agent,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but as your own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Transaction Broker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Here is your copy of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New Mexico  Broker Duties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and if you would like to add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 more items,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I am open for discussion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1EE40-1D1D-24EF-850D-6AD9893D0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ACE2-8D1C-83E1-A551-07D5A627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562666" cy="6260873"/>
          </a:xfrm>
        </p:spPr>
        <p:txBody>
          <a:bodyPr/>
          <a:lstStyle/>
          <a:p>
            <a:r>
              <a:rPr lang="en-US" sz="4400" dirty="0"/>
              <a:t>Tuesday, July 21</a:t>
            </a:r>
            <a:r>
              <a:rPr lang="en-US" sz="4400" baseline="30000" dirty="0"/>
              <a:t>st</a:t>
            </a:r>
            <a:r>
              <a:rPr lang="en-US" sz="4400" dirty="0"/>
              <a:t> 9am-1pm</a:t>
            </a:r>
            <a:br>
              <a:rPr lang="en-US" dirty="0"/>
            </a:br>
            <a:r>
              <a:rPr lang="en-US" dirty="0"/>
              <a:t>“Environmental Liability in RE”</a:t>
            </a:r>
            <a:br>
              <a:rPr lang="en-US" dirty="0"/>
            </a:br>
            <a:r>
              <a:rPr lang="en-US" sz="4000" dirty="0"/>
              <a:t>4  C/E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03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C50CC-82F1-FF74-CFCA-EF192DC33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5C36D-46EC-552B-B516-23F1B7FC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562666" cy="6260873"/>
          </a:xfrm>
        </p:spPr>
        <p:txBody>
          <a:bodyPr/>
          <a:lstStyle/>
          <a:p>
            <a:r>
              <a:rPr lang="en-US" sz="4400" dirty="0"/>
              <a:t>Wednesday, July 22nd  9am-1pm</a:t>
            </a:r>
            <a:br>
              <a:rPr lang="en-US" dirty="0"/>
            </a:br>
            <a:r>
              <a:rPr lang="en-US" dirty="0"/>
              <a:t>“Contract Strategies”</a:t>
            </a:r>
            <a:br>
              <a:rPr lang="en-US" dirty="0"/>
            </a:br>
            <a:r>
              <a:rPr lang="en-US" sz="4000" dirty="0"/>
              <a:t>Using the </a:t>
            </a:r>
            <a:r>
              <a:rPr lang="en-US" sz="4000" u="sng" dirty="0"/>
              <a:t>Very Latest </a:t>
            </a:r>
            <a:r>
              <a:rPr lang="en-US" sz="4000" dirty="0"/>
              <a:t>NMAR Forms</a:t>
            </a:r>
            <a:br>
              <a:rPr lang="en-US" dirty="0"/>
            </a:br>
            <a:r>
              <a:rPr lang="en-US" sz="4000" dirty="0"/>
              <a:t>4  C/E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5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308C9-113F-8415-7C63-1BF7C194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9538112" cy="6260873"/>
          </a:xfrm>
        </p:spPr>
        <p:txBody>
          <a:bodyPr/>
          <a:lstStyle/>
          <a:p>
            <a:r>
              <a:rPr lang="en-US" sz="4800" dirty="0"/>
              <a:t>   Tuesday, July 28th   9am-1pm</a:t>
            </a:r>
            <a:br>
              <a:rPr lang="en-US" dirty="0"/>
            </a:br>
            <a:r>
              <a:rPr lang="en-US" dirty="0"/>
              <a:t>“CORE 2026”</a:t>
            </a:r>
            <a:br>
              <a:rPr lang="en-US" dirty="0"/>
            </a:br>
            <a:r>
              <a:rPr lang="en-US" sz="4000" dirty="0"/>
              <a:t>4 CORE Credits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11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94877-19CD-096D-7DFD-97E24EB9C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1A430-29CC-EC6E-C967-492BB102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464192" cy="6260873"/>
          </a:xfrm>
        </p:spPr>
        <p:txBody>
          <a:bodyPr/>
          <a:lstStyle/>
          <a:p>
            <a:r>
              <a:rPr lang="en-US" sz="4400" dirty="0"/>
              <a:t>Wednesday, July 29th  9am-1pm</a:t>
            </a:r>
            <a:br>
              <a:rPr lang="en-US" dirty="0"/>
            </a:br>
            <a:r>
              <a:rPr lang="en-US" dirty="0"/>
              <a:t>“Business Ethics in Real Estate”</a:t>
            </a:r>
            <a:br>
              <a:rPr lang="en-US" dirty="0"/>
            </a:br>
            <a:r>
              <a:rPr lang="en-US" sz="4000" dirty="0"/>
              <a:t>4 Ethics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03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CA839-D4E1-2FD3-8068-57C120D71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A555A-E5E4-7E1C-50CF-8CC84F0C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55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All Classes $20 with LOU TULGA, REALTOR </a:t>
            </a:r>
            <a:r>
              <a:rPr lang="en-US" b="1" i="1" dirty="0"/>
              <a:t>EMERITUS</a:t>
            </a:r>
            <a:r>
              <a:rPr lang="en-US" b="1" dirty="0"/>
              <a:t>  Register by Email  </a:t>
            </a:r>
            <a:r>
              <a:rPr lang="en-US" b="1" u="sng" dirty="0"/>
              <a:t>loutulga@gmail.com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6" name="Content Placeholder 5" descr="A picture containing person, outdoor, tree, person&#10;&#10;Description automatically generated">
            <a:extLst>
              <a:ext uri="{FF2B5EF4-FFF2-40B4-BE49-F238E27FC236}">
                <a16:creationId xmlns:a16="http://schemas.microsoft.com/office/drawing/2014/main" id="{C81CCB7E-2DDE-5223-3ADF-A29F1CA51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06" y="1659987"/>
            <a:ext cx="3421165" cy="4544870"/>
          </a:xfrm>
        </p:spPr>
      </p:pic>
    </p:spTree>
    <p:extLst>
      <p:ext uri="{BB962C8B-B14F-4D97-AF65-F5344CB8AC3E}">
        <p14:creationId xmlns:p14="http://schemas.microsoft.com/office/powerpoint/2010/main" val="274601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4F7C-B3F8-47E7-A73C-3585D1A3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55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Classes with LOU TULGA, REALTOR EMERITUS  Register by Email  </a:t>
            </a:r>
            <a:r>
              <a:rPr lang="en-US" b="1" u="sng" dirty="0"/>
              <a:t>loutulga@gmail.com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6" name="Content Placeholder 5" descr="A picture containing person, outdoor, tree, person&#10;&#10;Description automatically generated">
            <a:extLst>
              <a:ext uri="{FF2B5EF4-FFF2-40B4-BE49-F238E27FC236}">
                <a16:creationId xmlns:a16="http://schemas.microsoft.com/office/drawing/2014/main" id="{223703B8-27EA-427B-A68F-5B5BF0A0F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07" y="1659987"/>
            <a:ext cx="3094892" cy="4111431"/>
          </a:xfrm>
        </p:spPr>
      </p:pic>
    </p:spTree>
    <p:extLst>
      <p:ext uri="{BB962C8B-B14F-4D97-AF65-F5344CB8AC3E}">
        <p14:creationId xmlns:p14="http://schemas.microsoft.com/office/powerpoint/2010/main" val="28774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659AD-726F-DE7F-8BD3-B9508F16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0265004" cy="6260873"/>
          </a:xfrm>
        </p:spPr>
        <p:txBody>
          <a:bodyPr/>
          <a:lstStyle/>
          <a:p>
            <a:r>
              <a:rPr lang="en-US" sz="7200" b="1" dirty="0"/>
              <a:t>JUNE Classes</a:t>
            </a:r>
          </a:p>
        </p:txBody>
      </p:sp>
    </p:spTree>
    <p:extLst>
      <p:ext uri="{BB962C8B-B14F-4D97-AF65-F5344CB8AC3E}">
        <p14:creationId xmlns:p14="http://schemas.microsoft.com/office/powerpoint/2010/main" val="248587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D4BAF-3A83-0E16-8466-D8B6766B2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C1A1-8251-CD15-7146-6C669F21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0588779" cy="6260873"/>
          </a:xfrm>
        </p:spPr>
        <p:txBody>
          <a:bodyPr>
            <a:noAutofit/>
          </a:bodyPr>
          <a:lstStyle/>
          <a:p>
            <a:r>
              <a:rPr lang="en-US" sz="7200" dirty="0"/>
              <a:t>Lou Tulga’s NMREC Approved CE Courses </a:t>
            </a:r>
            <a:br>
              <a:rPr lang="en-US" sz="7200" dirty="0"/>
            </a:br>
            <a:r>
              <a:rPr lang="en-US" sz="7200" u="sng" dirty="0"/>
              <a:t>June &amp; July 2026</a:t>
            </a:r>
            <a:br>
              <a:rPr lang="en-US" sz="7200" dirty="0"/>
            </a:br>
            <a:r>
              <a:rPr lang="en-US" sz="4400" b="1" dirty="0"/>
              <a:t>Only $20.00 Each!</a:t>
            </a:r>
          </a:p>
        </p:txBody>
      </p:sp>
    </p:spTree>
    <p:extLst>
      <p:ext uri="{BB962C8B-B14F-4D97-AF65-F5344CB8AC3E}">
        <p14:creationId xmlns:p14="http://schemas.microsoft.com/office/powerpoint/2010/main" val="231504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EF9E3-A773-416C-3E84-DF5460FD0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13859-4682-35BD-A4AC-82D8C6C1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464192" cy="6260873"/>
          </a:xfrm>
        </p:spPr>
        <p:txBody>
          <a:bodyPr/>
          <a:lstStyle/>
          <a:p>
            <a:r>
              <a:rPr lang="en-US" sz="4400" dirty="0"/>
              <a:t>Tuesday, June 9,  9am-1pm</a:t>
            </a:r>
            <a:br>
              <a:rPr lang="en-US" dirty="0"/>
            </a:br>
            <a:r>
              <a:rPr lang="en-US" dirty="0"/>
              <a:t>“Business Ethics in Real Estate”</a:t>
            </a:r>
            <a:br>
              <a:rPr lang="en-US" dirty="0"/>
            </a:br>
            <a:r>
              <a:rPr lang="en-US" sz="4000" dirty="0"/>
              <a:t>4 Ethics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1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7366-8DC6-3E35-35E6-55515063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5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D71D6-A4FD-1855-3B8E-7F39A10E2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4FACA-5A77-1B29-5738-74F9E976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562666" cy="6260873"/>
          </a:xfrm>
        </p:spPr>
        <p:txBody>
          <a:bodyPr/>
          <a:lstStyle/>
          <a:p>
            <a:r>
              <a:rPr lang="en-US" sz="4400" dirty="0"/>
              <a:t>Tuesday, June 16</a:t>
            </a:r>
            <a:r>
              <a:rPr lang="en-US" sz="4400" baseline="30000" dirty="0"/>
              <a:t>th</a:t>
            </a:r>
            <a:r>
              <a:rPr lang="en-US" sz="4400" dirty="0"/>
              <a:t>,  9am-1pm</a:t>
            </a:r>
            <a:br>
              <a:rPr lang="en-US" dirty="0"/>
            </a:br>
            <a:r>
              <a:rPr lang="en-US" dirty="0"/>
              <a:t>“Contract Negotiations”</a:t>
            </a:r>
            <a:br>
              <a:rPr lang="en-US" dirty="0"/>
            </a:br>
            <a:r>
              <a:rPr lang="en-US" dirty="0"/>
              <a:t>Latest NMAR Forms</a:t>
            </a:r>
            <a:br>
              <a:rPr lang="en-US" dirty="0"/>
            </a:br>
            <a:r>
              <a:rPr lang="en-US" sz="4000" dirty="0"/>
              <a:t>4  C/E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43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0067B-5D39-B2A3-DE89-5D2D049EA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732A-BDA5-A8F9-2571-B4B378BD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464192" cy="6260873"/>
          </a:xfrm>
        </p:spPr>
        <p:txBody>
          <a:bodyPr/>
          <a:lstStyle/>
          <a:p>
            <a:r>
              <a:rPr lang="en-US" sz="4400" dirty="0"/>
              <a:t>Wednesday, June 17th 9am-1pm</a:t>
            </a:r>
            <a:br>
              <a:rPr lang="en-US" dirty="0"/>
            </a:br>
            <a:r>
              <a:rPr lang="en-US" dirty="0"/>
              <a:t>“Core 2026”</a:t>
            </a:r>
            <a:br>
              <a:rPr lang="en-US" dirty="0"/>
            </a:br>
            <a:r>
              <a:rPr lang="en-US" sz="4000" dirty="0"/>
              <a:t>4 Core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29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13175</TotalTime>
  <Words>528</Words>
  <Application>Microsoft Office PowerPoint</Application>
  <PresentationFormat>Widescreen</PresentationFormat>
  <Paragraphs>30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        Achieve New Heights  with Lou’s      Top-Rated Real Estate Education Courses—All by Zoom and ONLY $20 Each!</vt:lpstr>
      <vt:lpstr>  Sample Only: A New Mexico BROKERAGE RELATIONSHIP DISCLOSURE </vt:lpstr>
      <vt:lpstr> Classes with LOU TULGA, REALTOR EMERITUS  Register by Email  loutulga@gmail.com </vt:lpstr>
      <vt:lpstr>JUNE Classes</vt:lpstr>
      <vt:lpstr>Lou Tulga’s NMREC Approved CE Courses  June &amp; July 2026 Only $20.00 Each!</vt:lpstr>
      <vt:lpstr>Tuesday, June 9,  9am-1pm “Business Ethics in Real Estate” 4 Ethics Credits</vt:lpstr>
      <vt:lpstr>PowerPoint Presentation</vt:lpstr>
      <vt:lpstr>Tuesday, June 16th,  9am-1pm “Contract Negotiations” Latest NMAR Forms 4  C/E Credits</vt:lpstr>
      <vt:lpstr>Wednesday, June 17th 9am-1pm “Core 2026” 4 Core Credits</vt:lpstr>
      <vt:lpstr>Tuesday,  June 23rd,   9am-1pm “Fair HOUSING made EZ” 4 C/E  Credits Realtor Approved</vt:lpstr>
      <vt:lpstr>Tuesday, June 9,  9am-1pm “Business Ethics in Real Estate” 4 Ethics Credits</vt:lpstr>
      <vt:lpstr>Wednesday, June 24th 9am-1pm “Contract Strategies” Using the Very Latest NMAR Forms 4  C/E Credits</vt:lpstr>
      <vt:lpstr>Tuesday, June 30th   9am-4pm “Qualifying Broker Refresher Course” 6 C/E Credits for both AB’s or QB’s</vt:lpstr>
      <vt:lpstr>     JULY  Classes</vt:lpstr>
      <vt:lpstr>Wednesday, July 1st 9am-1pm “NMREC Rules &amp; Regs” 4  C/E Credits</vt:lpstr>
      <vt:lpstr>Tuesday, July 7th 9am-1pm “Core 2026 4  Core Credits</vt:lpstr>
      <vt:lpstr>Wednesday, July 8th  9am-1pm “Contract Negotiations” Very Latest NMAR Forms 4  C/E Credits</vt:lpstr>
      <vt:lpstr>Tuesday, July 14th   9am-1pm “Core 2025” 4 Core Credits</vt:lpstr>
      <vt:lpstr>Wednesday July 15th  9am-4pm “Disclosure in Real  Estate” 6 Core Elective C/E Credits   </vt:lpstr>
      <vt:lpstr>Tuesday, July 21st 9am-1pm “Environmental Liability in RE” 4  C/E Credits</vt:lpstr>
      <vt:lpstr>Wednesday, July 22nd  9am-1pm “Contract Strategies” Using the Very Latest NMAR Forms 4  C/E Credits</vt:lpstr>
      <vt:lpstr>   Tuesday, July 28th   9am-1pm “CORE 2026” 4 CORE Credits </vt:lpstr>
      <vt:lpstr>Wednesday, July 29th  9am-1pm “Business Ethics in Real Estate” 4 Ethics Credits</vt:lpstr>
      <vt:lpstr> All Classes $20 with LOU TULGA, REALTOR EMERITUS  Register by Email  loutulga@gmail.com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 By Email…and Pay at the Door  loutulga@gmail.com</dc:title>
  <dc:creator>Lou</dc:creator>
  <cp:lastModifiedBy>Lou Tulga</cp:lastModifiedBy>
  <cp:revision>300</cp:revision>
  <dcterms:created xsi:type="dcterms:W3CDTF">2019-07-24T02:05:10Z</dcterms:created>
  <dcterms:modified xsi:type="dcterms:W3CDTF">2026-06-03T22:15:10Z</dcterms:modified>
</cp:coreProperties>
</file>